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052" r:id="rId2"/>
    <p:sldId id="258" r:id="rId3"/>
    <p:sldId id="259" r:id="rId4"/>
    <p:sldId id="261" r:id="rId5"/>
    <p:sldId id="276" r:id="rId6"/>
    <p:sldId id="277" r:id="rId7"/>
    <p:sldId id="264" r:id="rId8"/>
    <p:sldId id="267" r:id="rId9"/>
    <p:sldId id="268" r:id="rId10"/>
    <p:sldId id="269" r:id="rId11"/>
    <p:sldId id="270" r:id="rId12"/>
    <p:sldId id="271" r:id="rId13"/>
    <p:sldId id="273" r:id="rId14"/>
    <p:sldId id="9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0" autoAdjust="0"/>
    <p:restoredTop sz="94660"/>
  </p:normalViewPr>
  <p:slideViewPr>
    <p:cSldViewPr snapToGrid="0">
      <p:cViewPr varScale="1">
        <p:scale>
          <a:sx n="100" d="100"/>
          <a:sy n="100" d="100"/>
        </p:scale>
        <p:origin x="13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95A81-724F-4CE5-BCC6-4C17ACD1BCDF}"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DBD07-863E-4F66-B078-74DEB92AE6B2}" type="slidenum">
              <a:rPr lang="en-US" smtClean="0"/>
              <a:t>‹#›</a:t>
            </a:fld>
            <a:endParaRPr lang="en-US"/>
          </a:p>
        </p:txBody>
      </p:sp>
    </p:spTree>
    <p:extLst>
      <p:ext uri="{BB962C8B-B14F-4D97-AF65-F5344CB8AC3E}">
        <p14:creationId xmlns:p14="http://schemas.microsoft.com/office/powerpoint/2010/main" val="364063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112" rtl="0" eaLnBrk="1" fontAlgn="auto" latinLnBrk="0" hangingPunct="1">
              <a:lnSpc>
                <a:spcPct val="100000"/>
              </a:lnSpc>
              <a:spcBef>
                <a:spcPts val="0"/>
              </a:spcBef>
              <a:spcAft>
                <a:spcPts val="0"/>
              </a:spcAft>
              <a:buClrTx/>
              <a:buSzTx/>
              <a:buFontTx/>
              <a:buNone/>
              <a:tabLst/>
              <a:defRPr/>
            </a:pPr>
            <a:fld id="{F358468F-5232-41DA-B565-5A6D3A171B66}"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112"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72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32B5E9-1CEB-4861-AAB9-6798CBD00120}"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40245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32B5E9-1CEB-4861-AAB9-6798CBD00120}"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137060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32B5E9-1CEB-4861-AAB9-6798CBD00120}"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16144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32B5E9-1CEB-4861-AAB9-6798CBD00120}"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103796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2B5E9-1CEB-4861-AAB9-6798CBD00120}"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63562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32B5E9-1CEB-4861-AAB9-6798CBD00120}"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292383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32B5E9-1CEB-4861-AAB9-6798CBD00120}"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340251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32B5E9-1CEB-4861-AAB9-6798CBD00120}"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119229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2B5E9-1CEB-4861-AAB9-6798CBD00120}"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420150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32B5E9-1CEB-4861-AAB9-6798CBD00120}"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292343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32B5E9-1CEB-4861-AAB9-6798CBD00120}"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75340-9494-45BE-8D29-ECEF508FD130}" type="slidenum">
              <a:rPr lang="en-US" smtClean="0"/>
              <a:t>‹#›</a:t>
            </a:fld>
            <a:endParaRPr lang="en-US"/>
          </a:p>
        </p:txBody>
      </p:sp>
    </p:spTree>
    <p:extLst>
      <p:ext uri="{BB962C8B-B14F-4D97-AF65-F5344CB8AC3E}">
        <p14:creationId xmlns:p14="http://schemas.microsoft.com/office/powerpoint/2010/main" val="404401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2B5E9-1CEB-4861-AAB9-6798CBD00120}" type="datetimeFigureOut">
              <a:rPr lang="en-US" smtClean="0"/>
              <a:t>8/4/2025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75340-9494-45BE-8D29-ECEF508FD130}" type="slidenum">
              <a:rPr lang="en-US" smtClean="0"/>
              <a:t>‹#›</a:t>
            </a:fld>
            <a:endParaRPr lang="en-US"/>
          </a:p>
        </p:txBody>
      </p:sp>
    </p:spTree>
    <p:extLst>
      <p:ext uri="{BB962C8B-B14F-4D97-AF65-F5344CB8AC3E}">
        <p14:creationId xmlns:p14="http://schemas.microsoft.com/office/powerpoint/2010/main" val="320406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FE2D03-2B6E-4D63-8D25-A0F19C71F31F}"/>
              </a:ext>
            </a:extLst>
          </p:cNvPr>
          <p:cNvPicPr>
            <a:picLocks noChangeAspect="1"/>
          </p:cNvPicPr>
          <p:nvPr/>
        </p:nvPicPr>
        <p:blipFill>
          <a:blip r:embed="rId3">
            <a:extLst>
              <a:ext uri="{28A0092B-C50C-407E-A947-70E740481C1C}">
                <a14:useLocalDpi xmlns:a14="http://schemas.microsoft.com/office/drawing/2010/main" val="0"/>
              </a:ext>
            </a:extLst>
          </a:blip>
          <a:srcRect t="18609" b="18609"/>
          <a:stretch/>
        </p:blipFill>
        <p:spPr>
          <a:xfrm>
            <a:off x="0" y="689594"/>
            <a:ext cx="12192000" cy="5105400"/>
          </a:xfrm>
          <a:prstGeom prst="rect">
            <a:avLst/>
          </a:prstGeom>
        </p:spPr>
      </p:pic>
      <p:sp>
        <p:nvSpPr>
          <p:cNvPr id="10" name="Rectangle 9">
            <a:extLst>
              <a:ext uri="{FF2B5EF4-FFF2-40B4-BE49-F238E27FC236}">
                <a16:creationId xmlns:a16="http://schemas.microsoft.com/office/drawing/2014/main" id="{7FC0B297-0301-428F-A185-A63FA3F1AEFE}"/>
              </a:ext>
            </a:extLst>
          </p:cNvPr>
          <p:cNvSpPr/>
          <p:nvPr/>
        </p:nvSpPr>
        <p:spPr>
          <a:xfrm rot="10800000">
            <a:off x="0" y="3336238"/>
            <a:ext cx="12192000" cy="2649349"/>
          </a:xfrm>
          <a:prstGeom prst="rect">
            <a:avLst/>
          </a:prstGeom>
          <a:gradFill>
            <a:gsLst>
              <a:gs pos="24000">
                <a:schemeClr val="bg1"/>
              </a:gs>
              <a:gs pos="66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51">
              <a:defRPr/>
            </a:pPr>
            <a:endParaRPr lang="en-US" dirty="0">
              <a:solidFill>
                <a:prstClr val="white"/>
              </a:solidFill>
              <a:latin typeface="Calibri"/>
            </a:endParaRPr>
          </a:p>
        </p:txBody>
      </p:sp>
      <p:sp>
        <p:nvSpPr>
          <p:cNvPr id="14" name="TextBox 13">
            <a:extLst>
              <a:ext uri="{FF2B5EF4-FFF2-40B4-BE49-F238E27FC236}">
                <a16:creationId xmlns:a16="http://schemas.microsoft.com/office/drawing/2014/main" id="{B5378809-8350-40FC-ADB9-86E57AB372F2}"/>
              </a:ext>
            </a:extLst>
          </p:cNvPr>
          <p:cNvSpPr txBox="1"/>
          <p:nvPr/>
        </p:nvSpPr>
        <p:spPr>
          <a:xfrm>
            <a:off x="695205" y="5511326"/>
            <a:ext cx="7323553" cy="646331"/>
          </a:xfrm>
          <a:prstGeom prst="rect">
            <a:avLst/>
          </a:prstGeom>
          <a:noFill/>
        </p:spPr>
        <p:txBody>
          <a:bodyPr wrap="square">
            <a:spAutoFit/>
          </a:bodyPr>
          <a:lstStyle/>
          <a:p>
            <a:pPr defTabSz="913751">
              <a:defRPr/>
            </a:pPr>
            <a:r>
              <a:rPr lang="en-US" sz="3600" b="1" dirty="0">
                <a:solidFill>
                  <a:srgbClr val="F78E20"/>
                </a:solidFill>
                <a:latin typeface="Arial" panose="020B0604020202020204" pitchFamily="34" charset="0"/>
                <a:cs typeface="Arial" panose="020B0604020202020204" pitchFamily="34" charset="0"/>
              </a:rPr>
              <a:t>Financial Reporting Challenges</a:t>
            </a:r>
          </a:p>
        </p:txBody>
      </p:sp>
      <p:sp>
        <p:nvSpPr>
          <p:cNvPr id="11" name="Rectangle 10">
            <a:extLst>
              <a:ext uri="{FF2B5EF4-FFF2-40B4-BE49-F238E27FC236}">
                <a16:creationId xmlns:a16="http://schemas.microsoft.com/office/drawing/2014/main" id="{806426FB-1257-402B-8A21-730CA92F8E38}"/>
              </a:ext>
            </a:extLst>
          </p:cNvPr>
          <p:cNvSpPr/>
          <p:nvPr/>
        </p:nvSpPr>
        <p:spPr>
          <a:xfrm>
            <a:off x="0" y="405516"/>
            <a:ext cx="12192000" cy="2582162"/>
          </a:xfrm>
          <a:prstGeom prst="rect">
            <a:avLst/>
          </a:prstGeom>
          <a:gradFill>
            <a:gsLst>
              <a:gs pos="27000">
                <a:schemeClr val="bg1"/>
              </a:gs>
              <a:gs pos="66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51">
              <a:defRPr/>
            </a:pPr>
            <a:endParaRPr lang="en-US">
              <a:solidFill>
                <a:prstClr val="white"/>
              </a:solidFill>
              <a:latin typeface="Calibri"/>
            </a:endParaRPr>
          </a:p>
        </p:txBody>
      </p:sp>
      <p:pic>
        <p:nvPicPr>
          <p:cNvPr id="12" name="Google Shape;21;p64">
            <a:extLst>
              <a:ext uri="{FF2B5EF4-FFF2-40B4-BE49-F238E27FC236}">
                <a16:creationId xmlns:a16="http://schemas.microsoft.com/office/drawing/2014/main" id="{BC386381-227F-4F7C-8094-DF878D6D07C8}"/>
              </a:ext>
            </a:extLst>
          </p:cNvPr>
          <p:cNvPicPr preferRelativeResize="0"/>
          <p:nvPr/>
        </p:nvPicPr>
        <p:blipFill rotWithShape="1">
          <a:blip r:embed="rId4">
            <a:alphaModFix/>
          </a:blip>
          <a:srcRect/>
          <a:stretch/>
        </p:blipFill>
        <p:spPr>
          <a:xfrm>
            <a:off x="8512774" y="272091"/>
            <a:ext cx="2150961" cy="873292"/>
          </a:xfrm>
          <a:prstGeom prst="rect">
            <a:avLst/>
          </a:prstGeom>
          <a:noFill/>
          <a:ln>
            <a:noFill/>
          </a:ln>
        </p:spPr>
      </p:pic>
      <p:pic>
        <p:nvPicPr>
          <p:cNvPr id="13" name="Google Shape;22;p64">
            <a:extLst>
              <a:ext uri="{FF2B5EF4-FFF2-40B4-BE49-F238E27FC236}">
                <a16:creationId xmlns:a16="http://schemas.microsoft.com/office/drawing/2014/main" id="{F12CE84F-C5B8-4A6A-988A-3DC1527340A5}"/>
              </a:ext>
            </a:extLst>
          </p:cNvPr>
          <p:cNvPicPr preferRelativeResize="0"/>
          <p:nvPr/>
        </p:nvPicPr>
        <p:blipFill rotWithShape="1">
          <a:blip r:embed="rId5">
            <a:alphaModFix/>
          </a:blip>
          <a:srcRect/>
          <a:stretch/>
        </p:blipFill>
        <p:spPr>
          <a:xfrm>
            <a:off x="1643907" y="405516"/>
            <a:ext cx="2163376" cy="721551"/>
          </a:xfrm>
          <a:prstGeom prst="rect">
            <a:avLst/>
          </a:prstGeom>
          <a:noFill/>
          <a:ln>
            <a:noFill/>
          </a:ln>
        </p:spPr>
      </p:pic>
      <p:sp>
        <p:nvSpPr>
          <p:cNvPr id="2" name="Rectangle 1">
            <a:extLst>
              <a:ext uri="{FF2B5EF4-FFF2-40B4-BE49-F238E27FC236}">
                <a16:creationId xmlns:a16="http://schemas.microsoft.com/office/drawing/2014/main" id="{B3F63BE5-5130-C815-EAC8-17D603ED5E93}"/>
              </a:ext>
            </a:extLst>
          </p:cNvPr>
          <p:cNvSpPr/>
          <p:nvPr/>
        </p:nvSpPr>
        <p:spPr>
          <a:xfrm>
            <a:off x="8253837" y="5864189"/>
            <a:ext cx="2915231" cy="342426"/>
          </a:xfrm>
          <a:prstGeom prst="rect">
            <a:avLst/>
          </a:prstGeom>
          <a:ln>
            <a:noFill/>
          </a:ln>
        </p:spPr>
        <p:txBody>
          <a:bodyPr vert="horz" lIns="0" tIns="0" rIns="0" bIns="0" rtlCol="0">
            <a:noAutofit/>
          </a:bodyPr>
          <a:lstStyle/>
          <a:p>
            <a:pPr>
              <a:lnSpc>
                <a:spcPct val="107000"/>
              </a:lnSpc>
              <a:spcAft>
                <a:spcPts val="800"/>
              </a:spcAft>
            </a:pPr>
            <a:r>
              <a:rPr lang="en-US" sz="1200" b="1" kern="100" dirty="0">
                <a:solidFill>
                  <a:srgbClr val="0070C0"/>
                </a:solidFill>
                <a:latin typeface="Calibri" panose="020F0502020204030204" pitchFamily="34" charset="0"/>
                <a:ea typeface="Calibri" panose="020F0502020204030204" pitchFamily="34" charset="0"/>
              </a:rPr>
              <a:t>                            </a:t>
            </a:r>
            <a:endParaRPr lang="en-US" sz="1100" kern="100" dirty="0">
              <a:solidFill>
                <a:srgbClr val="000000"/>
              </a:solidFill>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3188BFC-3998-E7BA-75DD-0AC5E83C7C45}"/>
              </a:ext>
            </a:extLst>
          </p:cNvPr>
          <p:cNvSpPr txBox="1"/>
          <p:nvPr/>
        </p:nvSpPr>
        <p:spPr>
          <a:xfrm>
            <a:off x="-161924" y="6296047"/>
            <a:ext cx="7542508" cy="369332"/>
          </a:xfrm>
          <a:prstGeom prst="rect">
            <a:avLst/>
          </a:prstGeom>
          <a:noFill/>
        </p:spPr>
        <p:txBody>
          <a:bodyPr wrap="square">
            <a:spAutoFit/>
          </a:bodyPr>
          <a:lstStyle/>
          <a:p>
            <a:pPr lvl="2"/>
            <a:r>
              <a:rPr lang="en-US" b="1" dirty="0">
                <a:latin typeface="Arial" panose="020B0604020202020204" pitchFamily="34" charset="0"/>
                <a:ea typeface="Times New Roman" panose="02020603050405020304" pitchFamily="18" charset="0"/>
                <a:cs typeface="Arial" panose="020B0604020202020204" pitchFamily="34" charset="0"/>
              </a:rPr>
              <a:t>Presentation by: CPA John Kirika</a:t>
            </a:r>
          </a:p>
        </p:txBody>
      </p:sp>
    </p:spTree>
    <p:extLst>
      <p:ext uri="{BB962C8B-B14F-4D97-AF65-F5344CB8AC3E}">
        <p14:creationId xmlns:p14="http://schemas.microsoft.com/office/powerpoint/2010/main" val="85175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02" y="1037628"/>
            <a:ext cx="10515600" cy="1325563"/>
          </a:xfrm>
        </p:spPr>
        <p:txBody>
          <a:bodyPr>
            <a:normAutofit/>
          </a:bodyPr>
          <a:lstStyle/>
          <a:p>
            <a:r>
              <a:rPr lang="en-US" sz="3200" b="1" dirty="0">
                <a:solidFill>
                  <a:srgbClr val="F78E20"/>
                </a:solidFill>
                <a:latin typeface="Arial" panose="020B0604020202020204" pitchFamily="34" charset="0"/>
                <a:cs typeface="Arial" panose="020B0604020202020204" pitchFamily="34" charset="0"/>
              </a:rPr>
              <a:t>Tools to navigate financial reporting challenges for </a:t>
            </a:r>
            <a:r>
              <a:rPr lang="en-US" sz="3200" b="1" dirty="0" err="1">
                <a:solidFill>
                  <a:srgbClr val="F78E20"/>
                </a:solidFill>
                <a:latin typeface="Arial" panose="020B0604020202020204" pitchFamily="34" charset="0"/>
                <a:cs typeface="Arial" panose="020B0604020202020204" pitchFamily="34" charset="0"/>
              </a:rPr>
              <a:t>saccos</a:t>
            </a:r>
            <a:endParaRPr lang="en-US" sz="3200" b="1" dirty="0">
              <a:solidFill>
                <a:srgbClr val="F78E2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0402" y="2196090"/>
            <a:ext cx="10515600" cy="4351338"/>
          </a:xfrm>
        </p:spPr>
        <p:txBody>
          <a:bodyPr>
            <a:normAutofit/>
          </a:bodyPr>
          <a:lstStyle/>
          <a:p>
            <a:pPr marL="0" indent="0" fontAlgn="base">
              <a:buNone/>
            </a:pPr>
            <a:r>
              <a:rPr lang="en-US" sz="2400" b="1" dirty="0">
                <a:solidFill>
                  <a:srgbClr val="002060"/>
                </a:solidFill>
                <a:latin typeface="Arial" panose="020B0604020202020204" pitchFamily="34" charset="0"/>
                <a:cs typeface="Arial" panose="020B0604020202020204" pitchFamily="34" charset="0"/>
              </a:rPr>
              <a:t>2. Collecting, Analyzing, and Using Data for Informed Decisions</a:t>
            </a:r>
          </a:p>
          <a:p>
            <a:pPr algn="just" fontAlgn="base"/>
            <a:r>
              <a:rPr lang="en-US" sz="2000" dirty="0">
                <a:latin typeface="Arial" panose="020B0604020202020204" pitchFamily="34" charset="0"/>
                <a:cs typeface="Arial" panose="020B0604020202020204" pitchFamily="34" charset="0"/>
              </a:rPr>
              <a:t>SACCOs should gather data from multiple sources, including member transactions, interactions, and demographics. This can involve implementing data collection tools, ensuring data privacy compliance, and encouraging members to provide feedback.</a:t>
            </a:r>
          </a:p>
          <a:p>
            <a:pPr algn="just" fontAlgn="base"/>
            <a:r>
              <a:rPr lang="en-US" sz="2000" dirty="0">
                <a:latin typeface="Arial" panose="020B0604020202020204" pitchFamily="34" charset="0"/>
                <a:cs typeface="Arial" panose="020B0604020202020204" pitchFamily="34" charset="0"/>
              </a:rPr>
              <a:t>Implement robust data analytics tools to process and interpret collected data. Analyze patterns, trends, and anomalies to derive actionable insights.</a:t>
            </a:r>
          </a:p>
          <a:p>
            <a:pPr algn="just" fontAlgn="base"/>
            <a:r>
              <a:rPr lang="en-US" sz="2000" dirty="0">
                <a:latin typeface="Arial" panose="020B0604020202020204" pitchFamily="34" charset="0"/>
                <a:cs typeface="Arial" panose="020B0604020202020204" pitchFamily="34" charset="0"/>
              </a:rPr>
              <a:t>Leveraging data analytics, they personalize member interactions, seeking feedback and tracking preferences,</a:t>
            </a:r>
          </a:p>
          <a:p>
            <a:pPr algn="just" fontAlgn="base"/>
            <a:r>
              <a:rPr lang="en-US" sz="2000" dirty="0">
                <a:latin typeface="Arial" panose="020B0604020202020204" pitchFamily="34" charset="0"/>
                <a:cs typeface="Arial" panose="020B0604020202020204" pitchFamily="34" charset="0"/>
              </a:rPr>
              <a:t>From product development to marketing strategies, data should guide choices that align with member needs and market demands.</a:t>
            </a:r>
          </a:p>
          <a:p>
            <a:pPr marL="0" indent="0">
              <a:buNone/>
            </a:pPr>
            <a:endParaRPr lang="en-US" dirty="0"/>
          </a:p>
        </p:txBody>
      </p:sp>
      <p:pic>
        <p:nvPicPr>
          <p:cNvPr id="4" name="Google Shape;21;p64">
            <a:extLst>
              <a:ext uri="{FF2B5EF4-FFF2-40B4-BE49-F238E27FC236}">
                <a16:creationId xmlns:a16="http://schemas.microsoft.com/office/drawing/2014/main" id="{5A983F34-455B-44BD-0E0E-5E786A2B19C4}"/>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5" name="Google Shape;22;p64">
            <a:extLst>
              <a:ext uri="{FF2B5EF4-FFF2-40B4-BE49-F238E27FC236}">
                <a16:creationId xmlns:a16="http://schemas.microsoft.com/office/drawing/2014/main" id="{F624DFE9-20A2-7E4F-B96D-298DD4108F4B}"/>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grpSp>
        <p:nvGrpSpPr>
          <p:cNvPr id="6" name="Group 5">
            <a:extLst>
              <a:ext uri="{FF2B5EF4-FFF2-40B4-BE49-F238E27FC236}">
                <a16:creationId xmlns:a16="http://schemas.microsoft.com/office/drawing/2014/main" id="{CA2B084F-597D-CD78-4F68-52273BEC80BB}"/>
              </a:ext>
            </a:extLst>
          </p:cNvPr>
          <p:cNvGrpSpPr/>
          <p:nvPr/>
        </p:nvGrpSpPr>
        <p:grpSpPr>
          <a:xfrm>
            <a:off x="0" y="6686550"/>
            <a:ext cx="12192000" cy="200006"/>
            <a:chOff x="0" y="6686550"/>
            <a:chExt cx="12192000" cy="200006"/>
          </a:xfrm>
        </p:grpSpPr>
        <p:sp>
          <p:nvSpPr>
            <p:cNvPr id="7" name="Rectangle 6">
              <a:extLst>
                <a:ext uri="{FF2B5EF4-FFF2-40B4-BE49-F238E27FC236}">
                  <a16:creationId xmlns:a16="http://schemas.microsoft.com/office/drawing/2014/main" id="{A14992CC-19ED-AFE2-2C0A-ABC2D11E5607}"/>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EBA3CC-9AB2-5AA9-CEC5-298A196CB329}"/>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169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947737"/>
            <a:ext cx="10515600" cy="1325563"/>
          </a:xfrm>
        </p:spPr>
        <p:txBody>
          <a:bodyPr>
            <a:normAutofit/>
          </a:bodyPr>
          <a:lstStyle/>
          <a:p>
            <a:r>
              <a:rPr lang="en-US" sz="3200" b="1" dirty="0">
                <a:solidFill>
                  <a:srgbClr val="F78E20"/>
                </a:solidFill>
                <a:latin typeface="Arial" panose="020B0604020202020204" pitchFamily="34" charset="0"/>
                <a:cs typeface="Arial" panose="020B0604020202020204" pitchFamily="34" charset="0"/>
              </a:rPr>
              <a:t>Tools to navigate financial reporting challenges for </a:t>
            </a:r>
            <a:r>
              <a:rPr lang="en-US" sz="3200" b="1" dirty="0" err="1">
                <a:solidFill>
                  <a:srgbClr val="F78E20"/>
                </a:solidFill>
                <a:latin typeface="Arial" panose="020B0604020202020204" pitchFamily="34" charset="0"/>
                <a:cs typeface="Arial" panose="020B0604020202020204" pitchFamily="34" charset="0"/>
              </a:rPr>
              <a:t>saccos</a:t>
            </a:r>
            <a:endParaRPr lang="en-US" sz="3200" b="1" dirty="0">
              <a:solidFill>
                <a:srgbClr val="F78E2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2925" y="2149475"/>
            <a:ext cx="10972800" cy="4351338"/>
          </a:xfrm>
        </p:spPr>
        <p:txBody>
          <a:bodyPr>
            <a:normAutofit/>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3. Predictive Analytics for Risk Management</a:t>
            </a:r>
          </a:p>
          <a:p>
            <a:pPr marL="0" indent="0" algn="just">
              <a:buNone/>
            </a:pPr>
            <a:r>
              <a:rPr lang="en-US" sz="2000"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Predictive models use historical data to forecast potential risks, such as economic downturns or changing member behaviors. SACCOs can proactively adjust strategies based on these predictions.</a:t>
            </a:r>
          </a:p>
          <a:p>
            <a:pPr marL="0" indent="0" algn="just" fontAlgn="base">
              <a:buNone/>
            </a:pPr>
            <a:r>
              <a:rPr lang="en-US" sz="2400" b="1" dirty="0">
                <a:solidFill>
                  <a:srgbClr val="002060"/>
                </a:solidFill>
                <a:latin typeface="Arial" panose="020B0604020202020204" pitchFamily="34" charset="0"/>
                <a:cs typeface="Arial" panose="020B0604020202020204" pitchFamily="34" charset="0"/>
              </a:rPr>
              <a:t>4</a:t>
            </a:r>
            <a:r>
              <a:rPr lang="en-US" sz="2400" dirty="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Strategic Collaborations and Partnerships</a:t>
            </a:r>
          </a:p>
          <a:p>
            <a:pPr algn="just" fontAlgn="base"/>
            <a:r>
              <a:rPr lang="en-US" sz="2000" dirty="0">
                <a:latin typeface="Arial" panose="020B0604020202020204" pitchFamily="34" charset="0"/>
                <a:cs typeface="Arial" panose="020B0604020202020204" pitchFamily="34" charset="0"/>
              </a:rPr>
              <a:t>Collaboration is a powerful tool that can accelerate innovation for SACCOs. Partnering with </a:t>
            </a:r>
            <a:r>
              <a:rPr lang="en-US" sz="2000" dirty="0" err="1">
                <a:latin typeface="Arial" panose="020B0604020202020204" pitchFamily="34" charset="0"/>
                <a:cs typeface="Arial" panose="020B0604020202020204" pitchFamily="34" charset="0"/>
              </a:rPr>
              <a:t>fintech</a:t>
            </a:r>
            <a:r>
              <a:rPr lang="en-US" sz="2000" dirty="0">
                <a:latin typeface="Arial" panose="020B0604020202020204" pitchFamily="34" charset="0"/>
                <a:cs typeface="Arial" panose="020B0604020202020204" pitchFamily="34" charset="0"/>
              </a:rPr>
              <a:t> companies, startups, or established financial institutions offers several benefits including;</a:t>
            </a:r>
          </a:p>
          <a:p>
            <a:pPr algn="just" fontAlgn="base"/>
            <a:r>
              <a:rPr lang="en-US" sz="2000" b="1" dirty="0">
                <a:solidFill>
                  <a:srgbClr val="002060"/>
                </a:solidFill>
                <a:latin typeface="Arial" panose="020B0604020202020204" pitchFamily="34" charset="0"/>
                <a:cs typeface="Arial" panose="020B0604020202020204" pitchFamily="34" charset="0"/>
              </a:rPr>
              <a:t>Access to expertise-</a:t>
            </a:r>
            <a:r>
              <a:rPr lang="en-US" sz="2000"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Collaborating with external organizations provides access to specialized knowledge and technology, allowing SACCOs to tap into the latest innovations without extensive in-house development.</a:t>
            </a:r>
          </a:p>
          <a:p>
            <a:pPr marL="0" indent="0">
              <a:buNone/>
            </a:pPr>
            <a:endParaRPr lang="en-US" dirty="0"/>
          </a:p>
          <a:p>
            <a:pPr marL="0" indent="0">
              <a:buNone/>
            </a:pPr>
            <a:endParaRPr lang="en-US" dirty="0"/>
          </a:p>
        </p:txBody>
      </p:sp>
      <p:pic>
        <p:nvPicPr>
          <p:cNvPr id="4" name="Google Shape;21;p64">
            <a:extLst>
              <a:ext uri="{FF2B5EF4-FFF2-40B4-BE49-F238E27FC236}">
                <a16:creationId xmlns:a16="http://schemas.microsoft.com/office/drawing/2014/main" id="{CC99C7FD-0A54-1330-A2CE-F3C8896FD281}"/>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5" name="Google Shape;22;p64">
            <a:extLst>
              <a:ext uri="{FF2B5EF4-FFF2-40B4-BE49-F238E27FC236}">
                <a16:creationId xmlns:a16="http://schemas.microsoft.com/office/drawing/2014/main" id="{2393D734-F5E6-9EAA-832D-C89A66451E24}"/>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grpSp>
        <p:nvGrpSpPr>
          <p:cNvPr id="6" name="Group 5">
            <a:extLst>
              <a:ext uri="{FF2B5EF4-FFF2-40B4-BE49-F238E27FC236}">
                <a16:creationId xmlns:a16="http://schemas.microsoft.com/office/drawing/2014/main" id="{C0D9B42C-3FF5-B5C3-F6BA-EA51D5A74F3F}"/>
              </a:ext>
            </a:extLst>
          </p:cNvPr>
          <p:cNvGrpSpPr/>
          <p:nvPr/>
        </p:nvGrpSpPr>
        <p:grpSpPr>
          <a:xfrm>
            <a:off x="0" y="6686550"/>
            <a:ext cx="12192000" cy="200006"/>
            <a:chOff x="0" y="6686550"/>
            <a:chExt cx="12192000" cy="200006"/>
          </a:xfrm>
        </p:grpSpPr>
        <p:sp>
          <p:nvSpPr>
            <p:cNvPr id="7" name="Rectangle 6">
              <a:extLst>
                <a:ext uri="{FF2B5EF4-FFF2-40B4-BE49-F238E27FC236}">
                  <a16:creationId xmlns:a16="http://schemas.microsoft.com/office/drawing/2014/main" id="{0321A2EF-ECF7-3A23-C852-12E46F864A12}"/>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C92F70-4451-05A6-FD4C-B9339554E735}"/>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71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77" y="866179"/>
            <a:ext cx="10515600" cy="1325563"/>
          </a:xfrm>
        </p:spPr>
        <p:txBody>
          <a:bodyPr>
            <a:normAutofit/>
          </a:bodyPr>
          <a:lstStyle/>
          <a:p>
            <a:r>
              <a:rPr lang="en-US" sz="3200" b="1" dirty="0">
                <a:solidFill>
                  <a:srgbClr val="F78E20"/>
                </a:solidFill>
                <a:latin typeface="Arial" panose="020B0604020202020204" pitchFamily="34" charset="0"/>
                <a:cs typeface="Arial" panose="020B0604020202020204" pitchFamily="34" charset="0"/>
              </a:rPr>
              <a:t>Tools to navigate financial reporting challenges for </a:t>
            </a:r>
            <a:r>
              <a:rPr lang="en-US" sz="3200" b="1" dirty="0" err="1">
                <a:solidFill>
                  <a:srgbClr val="F78E20"/>
                </a:solidFill>
                <a:latin typeface="Arial" panose="020B0604020202020204" pitchFamily="34" charset="0"/>
                <a:cs typeface="Arial" panose="020B0604020202020204" pitchFamily="34" charset="0"/>
              </a:rPr>
              <a:t>saccos</a:t>
            </a:r>
            <a:endParaRPr lang="en-US" sz="3200" b="1" dirty="0">
              <a:solidFill>
                <a:srgbClr val="F78E2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6577" y="1932483"/>
            <a:ext cx="10515600" cy="4925517"/>
          </a:xfrm>
        </p:spPr>
        <p:txBody>
          <a:bodyPr>
            <a:normAutofit/>
          </a:bodyPr>
          <a:lstStyle/>
          <a:p>
            <a:pPr algn="just" fontAlgn="base"/>
            <a:r>
              <a:rPr lang="en-US" sz="2000" b="1" dirty="0">
                <a:solidFill>
                  <a:srgbClr val="002060"/>
                </a:solidFill>
                <a:latin typeface="Arial" panose="020B0604020202020204" pitchFamily="34" charset="0"/>
                <a:cs typeface="Arial" panose="020B0604020202020204" pitchFamily="34" charset="0"/>
              </a:rPr>
              <a:t>Resource optimization-</a:t>
            </a:r>
            <a:r>
              <a:rPr lang="en-US" sz="2000"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Partnerships can help SACCOs efficiently allocate resources, reducing costs, and mitigating risks associated with innovation projects.</a:t>
            </a:r>
          </a:p>
          <a:p>
            <a:pPr algn="just" fontAlgn="base"/>
            <a:r>
              <a:rPr lang="en-US" sz="2000" b="1" dirty="0">
                <a:solidFill>
                  <a:srgbClr val="002060"/>
                </a:solidFill>
                <a:latin typeface="Arial" panose="020B0604020202020204" pitchFamily="34" charset="0"/>
                <a:cs typeface="Arial" panose="020B0604020202020204" pitchFamily="34" charset="0"/>
              </a:rPr>
              <a:t>Speed to market-</a:t>
            </a:r>
            <a:r>
              <a:rPr lang="en-US" sz="2000"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Partnering allows SACCOs to bring new products and services to market more swiftly, gaining a competitive edge and meeting member demands faster.</a:t>
            </a:r>
          </a:p>
          <a:p>
            <a:pPr algn="just" fontAlgn="base"/>
            <a:r>
              <a:rPr lang="en-US" sz="2000" b="1" dirty="0">
                <a:solidFill>
                  <a:srgbClr val="002060"/>
                </a:solidFill>
                <a:latin typeface="Arial" panose="020B0604020202020204" pitchFamily="34" charset="0"/>
                <a:cs typeface="Arial" panose="020B0604020202020204" pitchFamily="34" charset="0"/>
              </a:rPr>
              <a:t>Diverse perspectives-</a:t>
            </a:r>
            <a:r>
              <a:rPr lang="en-US" sz="2000"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Collaboration fosters the exchange of diverse ideas and perspectives, often leading to more creative and effective solutions.</a:t>
            </a:r>
          </a:p>
          <a:p>
            <a:pPr marL="0" indent="0" fontAlgn="base">
              <a:buNone/>
            </a:pPr>
            <a:r>
              <a:rPr lang="en-US" sz="2400" b="1" dirty="0">
                <a:solidFill>
                  <a:srgbClr val="002060"/>
                </a:solidFill>
                <a:latin typeface="Arial" panose="020B0604020202020204" pitchFamily="34" charset="0"/>
                <a:cs typeface="Arial" panose="020B0604020202020204" pitchFamily="34" charset="0"/>
              </a:rPr>
              <a:t>5. Regulatory Consideration</a:t>
            </a:r>
            <a:r>
              <a:rPr lang="en-US" b="1" dirty="0">
                <a:solidFill>
                  <a:srgbClr val="002060"/>
                </a:solidFill>
                <a:latin typeface="Arial" panose="020B0604020202020204" pitchFamily="34" charset="0"/>
                <a:cs typeface="Arial" panose="020B0604020202020204" pitchFamily="34" charset="0"/>
              </a:rPr>
              <a:t>.</a:t>
            </a:r>
          </a:p>
          <a:p>
            <a:pPr algn="just" fontAlgn="base"/>
            <a:r>
              <a:rPr lang="en-US" sz="2000" dirty="0">
                <a:latin typeface="Arial" panose="020B0604020202020204" pitchFamily="34" charset="0"/>
                <a:cs typeface="Arial" panose="020B0604020202020204" pitchFamily="34" charset="0"/>
              </a:rPr>
              <a:t>Compliance safeguards the interests of SACCO members, ensuring that their deposits and data are secure and that they have recourse in case of disputes or issues.</a:t>
            </a:r>
          </a:p>
          <a:p>
            <a:pPr algn="just" fontAlgn="base"/>
            <a:r>
              <a:rPr lang="en-US" sz="2000" dirty="0">
                <a:latin typeface="Arial" panose="020B0604020202020204" pitchFamily="34" charset="0"/>
                <a:cs typeface="Arial" panose="020B0604020202020204" pitchFamily="34" charset="0"/>
              </a:rPr>
              <a:t>Compliance measures help mitigate risks associated with innovative financial products and services, protecting the financial stability of the SACCO.</a:t>
            </a:r>
          </a:p>
          <a:p>
            <a:pPr algn="just" fontAlgn="base"/>
            <a:r>
              <a:rPr lang="en-US" sz="2000" dirty="0">
                <a:latin typeface="Arial" panose="020B0604020202020204" pitchFamily="34" charset="0"/>
                <a:cs typeface="Arial" panose="020B0604020202020204" pitchFamily="34" charset="0"/>
              </a:rPr>
              <a:t>Compliance with financial regulations is a legal requirement, and failure to adhere can result in penalties, fines, or even the revocation of operating licenses.</a:t>
            </a:r>
          </a:p>
          <a:p>
            <a:pPr marL="0" indent="0">
              <a:buNone/>
            </a:pPr>
            <a:endParaRPr lang="en-US" dirty="0">
              <a:latin typeface="Arial" panose="020B0604020202020204" pitchFamily="34" charset="0"/>
              <a:cs typeface="Arial" panose="020B0604020202020204" pitchFamily="34" charset="0"/>
            </a:endParaRPr>
          </a:p>
        </p:txBody>
      </p:sp>
      <p:pic>
        <p:nvPicPr>
          <p:cNvPr id="4" name="Google Shape;21;p64">
            <a:extLst>
              <a:ext uri="{FF2B5EF4-FFF2-40B4-BE49-F238E27FC236}">
                <a16:creationId xmlns:a16="http://schemas.microsoft.com/office/drawing/2014/main" id="{568A3BE3-AB03-8BE4-B25A-C2FF13E3F80B}"/>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5" name="Google Shape;22;p64">
            <a:extLst>
              <a:ext uri="{FF2B5EF4-FFF2-40B4-BE49-F238E27FC236}">
                <a16:creationId xmlns:a16="http://schemas.microsoft.com/office/drawing/2014/main" id="{8782B517-E62F-6C06-E439-1340F808BA83}"/>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grpSp>
        <p:nvGrpSpPr>
          <p:cNvPr id="6" name="Group 5">
            <a:extLst>
              <a:ext uri="{FF2B5EF4-FFF2-40B4-BE49-F238E27FC236}">
                <a16:creationId xmlns:a16="http://schemas.microsoft.com/office/drawing/2014/main" id="{FFB322B2-8B08-9D2B-B2E5-1F85369F5354}"/>
              </a:ext>
            </a:extLst>
          </p:cNvPr>
          <p:cNvGrpSpPr/>
          <p:nvPr/>
        </p:nvGrpSpPr>
        <p:grpSpPr>
          <a:xfrm>
            <a:off x="0" y="6686550"/>
            <a:ext cx="12192000" cy="200006"/>
            <a:chOff x="0" y="6686550"/>
            <a:chExt cx="12192000" cy="200006"/>
          </a:xfrm>
        </p:grpSpPr>
        <p:sp>
          <p:nvSpPr>
            <p:cNvPr id="7" name="Rectangle 6">
              <a:extLst>
                <a:ext uri="{FF2B5EF4-FFF2-40B4-BE49-F238E27FC236}">
                  <a16:creationId xmlns:a16="http://schemas.microsoft.com/office/drawing/2014/main" id="{14A4CFEB-A02A-00EC-DA8A-40906CA383B8}"/>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F2FD18-88DE-4D96-4150-E83356717C68}"/>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832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37628"/>
            <a:ext cx="10515600" cy="1325563"/>
          </a:xfrm>
        </p:spPr>
        <p:txBody>
          <a:bodyPr>
            <a:normAutofit/>
          </a:bodyPr>
          <a:lstStyle/>
          <a:p>
            <a:r>
              <a:rPr lang="en-US" sz="3200" b="1" dirty="0">
                <a:solidFill>
                  <a:srgbClr val="F78E20"/>
                </a:solidFill>
                <a:latin typeface="Arial" panose="020B0604020202020204" pitchFamily="34" charset="0"/>
                <a:cs typeface="Arial" panose="020B0604020202020204" pitchFamily="34" charset="0"/>
              </a:rPr>
              <a:t>Tools to navigate financial reporting challenges for </a:t>
            </a:r>
            <a:r>
              <a:rPr lang="en-US" sz="3200" b="1" dirty="0" err="1">
                <a:solidFill>
                  <a:srgbClr val="F78E20"/>
                </a:solidFill>
                <a:latin typeface="Arial" panose="020B0604020202020204" pitchFamily="34" charset="0"/>
                <a:cs typeface="Arial" panose="020B0604020202020204" pitchFamily="34" charset="0"/>
              </a:rPr>
              <a:t>sacco’s</a:t>
            </a:r>
            <a:endParaRPr lang="en-US" sz="3200" b="1" dirty="0">
              <a:solidFill>
                <a:srgbClr val="F78E2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4023" y="2363191"/>
            <a:ext cx="10515600" cy="3651021"/>
          </a:xfrm>
        </p:spPr>
        <p:txBody>
          <a:bodyPr>
            <a:normAutofit/>
          </a:bodyPr>
          <a:lstStyle/>
          <a:p>
            <a:pPr marL="0" indent="0" fontAlgn="base">
              <a:buNone/>
            </a:pPr>
            <a:r>
              <a:rPr lang="en-US" sz="2400" b="1" dirty="0">
                <a:solidFill>
                  <a:srgbClr val="002060"/>
                </a:solidFill>
                <a:latin typeface="Arial" panose="020B0604020202020204" pitchFamily="34" charset="0"/>
                <a:cs typeface="Arial" panose="020B0604020202020204" pitchFamily="34" charset="0"/>
              </a:rPr>
              <a:t>6. Continuously Measure and Scale</a:t>
            </a:r>
          </a:p>
          <a:p>
            <a:pPr marL="0" indent="0" algn="just" fontAlgn="base">
              <a:buNone/>
            </a:pPr>
            <a:r>
              <a:rPr lang="en-US" sz="2000" dirty="0">
                <a:latin typeface="Arial" panose="020B0604020202020204" pitchFamily="34" charset="0"/>
                <a:cs typeface="Arial" panose="020B0604020202020204" pitchFamily="34" charset="0"/>
              </a:rPr>
              <a:t>To gauge the success of their innovation initiatives, SACCOs should consider the following:</a:t>
            </a:r>
          </a:p>
          <a:p>
            <a:pPr algn="just" fontAlgn="base"/>
            <a:r>
              <a:rPr lang="en-US" sz="2000" b="1" dirty="0">
                <a:solidFill>
                  <a:srgbClr val="002060"/>
                </a:solidFill>
                <a:latin typeface="Arial" panose="020B0604020202020204" pitchFamily="34" charset="0"/>
                <a:cs typeface="Arial" panose="020B0604020202020204" pitchFamily="34" charset="0"/>
              </a:rPr>
              <a:t>Member feedback</a:t>
            </a:r>
            <a:r>
              <a:rPr lang="en-US" sz="2000"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Collect member feedback to understand their satisfaction, usage patterns, and any suggestions for improvement related to new products or services.</a:t>
            </a:r>
          </a:p>
          <a:p>
            <a:pPr algn="just" fontAlgn="base"/>
            <a:r>
              <a:rPr lang="en-US" sz="2000" b="1" dirty="0">
                <a:solidFill>
                  <a:srgbClr val="002060"/>
                </a:solidFill>
                <a:latin typeface="Arial" panose="020B0604020202020204" pitchFamily="34" charset="0"/>
                <a:cs typeface="Arial" panose="020B0604020202020204" pitchFamily="34" charset="0"/>
              </a:rPr>
              <a:t>Financial metrics</a:t>
            </a:r>
            <a:r>
              <a:rPr lang="en-US" sz="2000"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Monitor financial performance indicators, such as increased revenue, reduced operational costs, or improved loan portfolio quality, resulting from the innovation.</a:t>
            </a:r>
          </a:p>
          <a:p>
            <a:pPr algn="just" fontAlgn="base"/>
            <a:r>
              <a:rPr lang="en-US" sz="2000" b="1" dirty="0">
                <a:solidFill>
                  <a:srgbClr val="002060"/>
                </a:solidFill>
                <a:latin typeface="Arial" panose="020B0604020202020204" pitchFamily="34" charset="0"/>
                <a:cs typeface="Arial" panose="020B0604020202020204" pitchFamily="34" charset="0"/>
              </a:rPr>
              <a:t>Operational efficiency</a:t>
            </a:r>
            <a:r>
              <a:rPr lang="en-US" sz="2000"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Assess whether the innovation has streamlined internal processes, increased efficiency, and reduced errors or delays.</a:t>
            </a:r>
          </a:p>
          <a:p>
            <a:pPr algn="just" fontAlgn="base"/>
            <a:r>
              <a:rPr lang="en-US" sz="2000" b="1" dirty="0">
                <a:solidFill>
                  <a:srgbClr val="002060"/>
                </a:solidFill>
                <a:latin typeface="Arial" panose="020B0604020202020204" pitchFamily="34" charset="0"/>
                <a:cs typeface="Arial" panose="020B0604020202020204" pitchFamily="34" charset="0"/>
              </a:rPr>
              <a:t>Market impact</a:t>
            </a:r>
            <a:r>
              <a:rPr lang="en-US" sz="2000"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Analyze market share, member growth, and customer acquisition rates to determine if the innovation has contributed to SACCO’s competitiveness.</a:t>
            </a:r>
          </a:p>
          <a:p>
            <a:pPr algn="just" fontAlgn="base"/>
            <a:endParaRPr lang="en-US" sz="4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Google Shape;21;p64">
            <a:extLst>
              <a:ext uri="{FF2B5EF4-FFF2-40B4-BE49-F238E27FC236}">
                <a16:creationId xmlns:a16="http://schemas.microsoft.com/office/drawing/2014/main" id="{9470C09D-74BD-8F07-FA0E-72FF2517421E}"/>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7" name="Google Shape;22;p64">
            <a:extLst>
              <a:ext uri="{FF2B5EF4-FFF2-40B4-BE49-F238E27FC236}">
                <a16:creationId xmlns:a16="http://schemas.microsoft.com/office/drawing/2014/main" id="{F9718B38-018F-8F62-3025-480A21F38356}"/>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grpSp>
        <p:nvGrpSpPr>
          <p:cNvPr id="8" name="Group 7">
            <a:extLst>
              <a:ext uri="{FF2B5EF4-FFF2-40B4-BE49-F238E27FC236}">
                <a16:creationId xmlns:a16="http://schemas.microsoft.com/office/drawing/2014/main" id="{78C20EE1-901F-C348-BEAE-B87CBAC30233}"/>
              </a:ext>
            </a:extLst>
          </p:cNvPr>
          <p:cNvGrpSpPr/>
          <p:nvPr/>
        </p:nvGrpSpPr>
        <p:grpSpPr>
          <a:xfrm>
            <a:off x="0" y="6686550"/>
            <a:ext cx="12192000" cy="200006"/>
            <a:chOff x="0" y="6686550"/>
            <a:chExt cx="12192000" cy="200006"/>
          </a:xfrm>
        </p:grpSpPr>
        <p:sp>
          <p:nvSpPr>
            <p:cNvPr id="9" name="Rectangle 8">
              <a:extLst>
                <a:ext uri="{FF2B5EF4-FFF2-40B4-BE49-F238E27FC236}">
                  <a16:creationId xmlns:a16="http://schemas.microsoft.com/office/drawing/2014/main" id="{60C3A86A-A8CD-9286-1417-6EADCE6EE129}"/>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A2D337-677E-9971-A240-8642D2BE6771}"/>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295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D3F322B-05F7-459A-A43B-9DD4D6D2472F}"/>
              </a:ext>
            </a:extLst>
          </p:cNvPr>
          <p:cNvSpPr txBox="1"/>
          <p:nvPr/>
        </p:nvSpPr>
        <p:spPr>
          <a:xfrm>
            <a:off x="6466603" y="4519386"/>
            <a:ext cx="3419755" cy="2911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TANZANIA- RONALDS TANZANIA</a:t>
            </a:r>
          </a:p>
        </p:txBody>
      </p:sp>
      <p:sp>
        <p:nvSpPr>
          <p:cNvPr id="2" name="Rectangle 1">
            <a:extLst>
              <a:ext uri="{FF2B5EF4-FFF2-40B4-BE49-F238E27FC236}">
                <a16:creationId xmlns:a16="http://schemas.microsoft.com/office/drawing/2014/main" id="{948C7BF4-054D-16F5-B3C6-946FA022521C}"/>
              </a:ext>
            </a:extLst>
          </p:cNvPr>
          <p:cNvSpPr/>
          <p:nvPr/>
        </p:nvSpPr>
        <p:spPr>
          <a:xfrm>
            <a:off x="0" y="9076"/>
            <a:ext cx="12210837" cy="6858000"/>
          </a:xfrm>
          <a:prstGeom prst="rect">
            <a:avLst/>
          </a:prstGeom>
          <a:solidFill>
            <a:srgbClr val="1B3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78">
              <a:buClr>
                <a:srgbClr val="000000"/>
              </a:buClr>
              <a:defRPr/>
            </a:pPr>
            <a:endParaRPr lang="en-US" sz="1292" kern="0" dirty="0">
              <a:solidFill>
                <a:prstClr val="white"/>
              </a:solidFill>
              <a:latin typeface="Arial"/>
              <a:sym typeface="Arial"/>
            </a:endParaRPr>
          </a:p>
        </p:txBody>
      </p:sp>
      <p:sp>
        <p:nvSpPr>
          <p:cNvPr id="3" name="Rectangle 2">
            <a:extLst>
              <a:ext uri="{FF2B5EF4-FFF2-40B4-BE49-F238E27FC236}">
                <a16:creationId xmlns:a16="http://schemas.microsoft.com/office/drawing/2014/main" id="{BB5E39E7-B983-49CC-D2F3-3BA60D96EDCF}"/>
              </a:ext>
            </a:extLst>
          </p:cNvPr>
          <p:cNvSpPr/>
          <p:nvPr/>
        </p:nvSpPr>
        <p:spPr>
          <a:xfrm>
            <a:off x="0" y="6399742"/>
            <a:ext cx="12192000" cy="458260"/>
          </a:xfrm>
          <a:prstGeom prst="rect">
            <a:avLst/>
          </a:prstGeom>
          <a:solidFill>
            <a:srgbClr val="F47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484">
              <a:defRPr/>
            </a:pPr>
            <a:endParaRPr lang="en-US" sz="1662" dirty="0">
              <a:solidFill>
                <a:prstClr val="white"/>
              </a:solidFill>
              <a:latin typeface="Calibri"/>
            </a:endParaRPr>
          </a:p>
        </p:txBody>
      </p:sp>
      <p:sp>
        <p:nvSpPr>
          <p:cNvPr id="4" name="TextBox 3">
            <a:extLst>
              <a:ext uri="{FF2B5EF4-FFF2-40B4-BE49-F238E27FC236}">
                <a16:creationId xmlns:a16="http://schemas.microsoft.com/office/drawing/2014/main" id="{A95E9A5D-30F0-EFD1-36B4-0B4B925B105F}"/>
              </a:ext>
            </a:extLst>
          </p:cNvPr>
          <p:cNvSpPr txBox="1"/>
          <p:nvPr/>
        </p:nvSpPr>
        <p:spPr>
          <a:xfrm>
            <a:off x="3985846" y="6461933"/>
            <a:ext cx="4220308" cy="348109"/>
          </a:xfrm>
          <a:prstGeom prst="rect">
            <a:avLst/>
          </a:prstGeom>
          <a:noFill/>
        </p:spPr>
        <p:txBody>
          <a:bodyPr wrap="square">
            <a:spAutoFit/>
          </a:bodyPr>
          <a:lstStyle/>
          <a:p>
            <a:pPr algn="ctr" defTabSz="843484">
              <a:defRPr/>
            </a:pPr>
            <a:r>
              <a:rPr lang="en-US" sz="1662" b="1" dirty="0">
                <a:solidFill>
                  <a:schemeClr val="bg1"/>
                </a:solidFill>
                <a:latin typeface="Arial" panose="020B0604020202020204" pitchFamily="34" charset="0"/>
                <a:cs typeface="Arial" panose="020B0604020202020204" pitchFamily="34" charset="0"/>
              </a:rPr>
              <a:t>www.ronalds.co.ke</a:t>
            </a:r>
            <a:endParaRPr lang="en-US" sz="1662" b="1" dirty="0">
              <a:solidFill>
                <a:schemeClr val="bg1"/>
              </a:solidFill>
              <a:latin typeface="Calibri"/>
            </a:endParaRPr>
          </a:p>
        </p:txBody>
      </p:sp>
      <p:pic>
        <p:nvPicPr>
          <p:cNvPr id="5" name="Picture 4">
            <a:extLst>
              <a:ext uri="{FF2B5EF4-FFF2-40B4-BE49-F238E27FC236}">
                <a16:creationId xmlns:a16="http://schemas.microsoft.com/office/drawing/2014/main" id="{6A0635A1-83AF-008A-7920-9C633AD4B6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04800"/>
            <a:ext cx="1905662" cy="609600"/>
          </a:xfrm>
          <a:prstGeom prst="rect">
            <a:avLst/>
          </a:prstGeom>
        </p:spPr>
      </p:pic>
      <p:sp>
        <p:nvSpPr>
          <p:cNvPr id="6" name="TextBox 5">
            <a:extLst>
              <a:ext uri="{FF2B5EF4-FFF2-40B4-BE49-F238E27FC236}">
                <a16:creationId xmlns:a16="http://schemas.microsoft.com/office/drawing/2014/main" id="{2FDFA006-9E73-0094-1C00-34238E167722}"/>
              </a:ext>
            </a:extLst>
          </p:cNvPr>
          <p:cNvSpPr txBox="1"/>
          <p:nvPr/>
        </p:nvSpPr>
        <p:spPr>
          <a:xfrm>
            <a:off x="2549087" y="1646013"/>
            <a:ext cx="3232905" cy="774315"/>
          </a:xfrm>
          <a:prstGeom prst="rect">
            <a:avLst/>
          </a:prstGeom>
          <a:noFill/>
        </p:spPr>
        <p:txBody>
          <a:bodyPr wrap="square" rtlCol="0">
            <a:spAutoFit/>
          </a:bodyPr>
          <a:lstStyle/>
          <a:p>
            <a:pPr defTabSz="457212">
              <a:defRPr/>
            </a:pPr>
            <a:r>
              <a:rPr lang="en-US" sz="1108" dirty="0">
                <a:solidFill>
                  <a:prstClr val="white"/>
                </a:solidFill>
                <a:latin typeface="Arial" panose="020B0604020202020204" pitchFamily="34" charset="0"/>
                <a:cs typeface="Arial" panose="020B0604020202020204" pitchFamily="34" charset="0"/>
              </a:rPr>
              <a:t>136 </a:t>
            </a:r>
            <a:r>
              <a:rPr lang="en-US" sz="1108" dirty="0" err="1">
                <a:solidFill>
                  <a:prstClr val="white"/>
                </a:solidFill>
                <a:latin typeface="Arial" panose="020B0604020202020204" pitchFamily="34" charset="0"/>
                <a:cs typeface="Arial" panose="020B0604020202020204" pitchFamily="34" charset="0"/>
              </a:rPr>
              <a:t>Manyani</a:t>
            </a:r>
            <a:r>
              <a:rPr lang="en-US" sz="1108" dirty="0">
                <a:solidFill>
                  <a:prstClr val="white"/>
                </a:solidFill>
                <a:latin typeface="Arial" panose="020B0604020202020204" pitchFamily="34" charset="0"/>
                <a:cs typeface="Arial" panose="020B0604020202020204" pitchFamily="34" charset="0"/>
              </a:rPr>
              <a:t> East Road, off </a:t>
            </a:r>
            <a:r>
              <a:rPr lang="en-US" sz="1108" dirty="0" err="1">
                <a:solidFill>
                  <a:prstClr val="white"/>
                </a:solidFill>
                <a:latin typeface="Arial" panose="020B0604020202020204" pitchFamily="34" charset="0"/>
                <a:cs typeface="Arial" panose="020B0604020202020204" pitchFamily="34" charset="0"/>
              </a:rPr>
              <a:t>Waiyaki</a:t>
            </a:r>
            <a:r>
              <a:rPr lang="en-US" sz="1108" dirty="0">
                <a:solidFill>
                  <a:prstClr val="white"/>
                </a:solidFill>
                <a:latin typeface="Arial" panose="020B0604020202020204" pitchFamily="34" charset="0"/>
                <a:cs typeface="Arial" panose="020B0604020202020204" pitchFamily="34" charset="0"/>
              </a:rPr>
              <a:t> Way,</a:t>
            </a:r>
          </a:p>
          <a:p>
            <a:pPr defTabSz="457212">
              <a:defRPr/>
            </a:pPr>
            <a:r>
              <a:rPr lang="en-US" sz="1108" dirty="0">
                <a:solidFill>
                  <a:prstClr val="white"/>
                </a:solidFill>
                <a:latin typeface="Arial" panose="020B0604020202020204" pitchFamily="34" charset="0"/>
                <a:cs typeface="Arial" panose="020B0604020202020204" pitchFamily="34" charset="0"/>
              </a:rPr>
              <a:t>P. O. Box 41331 – 00100 Nairobi, Kenya</a:t>
            </a:r>
          </a:p>
          <a:p>
            <a:pPr defTabSz="457212">
              <a:defRPr/>
            </a:pPr>
            <a:r>
              <a:rPr lang="en-US" sz="1108" dirty="0">
                <a:solidFill>
                  <a:prstClr val="white"/>
                </a:solidFill>
                <a:latin typeface="Arial" panose="020B0604020202020204" pitchFamily="34" charset="0"/>
                <a:cs typeface="Arial" panose="020B0604020202020204" pitchFamily="34" charset="0"/>
              </a:rPr>
              <a:t>Tel: +254 717 558 212</a:t>
            </a:r>
          </a:p>
          <a:p>
            <a:pPr defTabSz="457212">
              <a:defRPr/>
            </a:pPr>
            <a:r>
              <a:rPr lang="en-US" sz="1108" dirty="0">
                <a:solidFill>
                  <a:prstClr val="white"/>
                </a:solidFill>
                <a:latin typeface="Arial" panose="020B0604020202020204" pitchFamily="34" charset="0"/>
                <a:cs typeface="Arial" panose="020B0604020202020204" pitchFamily="34" charset="0"/>
              </a:rPr>
              <a:t>info@ronalds.co.ke</a:t>
            </a:r>
          </a:p>
        </p:txBody>
      </p:sp>
      <p:sp>
        <p:nvSpPr>
          <p:cNvPr id="8" name="TextBox 7">
            <a:extLst>
              <a:ext uri="{FF2B5EF4-FFF2-40B4-BE49-F238E27FC236}">
                <a16:creationId xmlns:a16="http://schemas.microsoft.com/office/drawing/2014/main" id="{AE10F87E-3DD8-53FB-33F8-0CEC65CC2EE2}"/>
              </a:ext>
            </a:extLst>
          </p:cNvPr>
          <p:cNvSpPr txBox="1"/>
          <p:nvPr/>
        </p:nvSpPr>
        <p:spPr>
          <a:xfrm>
            <a:off x="7514446" y="1536664"/>
            <a:ext cx="3122235" cy="944810"/>
          </a:xfrm>
          <a:prstGeom prst="rect">
            <a:avLst/>
          </a:prstGeom>
          <a:noFill/>
        </p:spPr>
        <p:txBody>
          <a:bodyPr wrap="square" rtlCol="0">
            <a:spAutoFit/>
          </a:bodyPr>
          <a:lstStyle/>
          <a:p>
            <a:pPr defTabSz="457212">
              <a:defRPr/>
            </a:pPr>
            <a:r>
              <a:rPr lang="en-US" sz="1108" dirty="0">
                <a:solidFill>
                  <a:prstClr val="white"/>
                </a:solidFill>
                <a:latin typeface="Arial" panose="020B0604020202020204" pitchFamily="34" charset="0"/>
                <a:cs typeface="Arial" panose="020B0604020202020204" pitchFamily="34" charset="0"/>
              </a:rPr>
              <a:t>DTB Centre 12th Floor, Plot 17/19,</a:t>
            </a:r>
          </a:p>
          <a:p>
            <a:pPr defTabSz="457212">
              <a:defRPr/>
            </a:pPr>
            <a:r>
              <a:rPr lang="en-US" sz="1108" dirty="0">
                <a:solidFill>
                  <a:prstClr val="white"/>
                </a:solidFill>
                <a:latin typeface="Arial" panose="020B0604020202020204" pitchFamily="34" charset="0"/>
                <a:cs typeface="Arial" panose="020B0604020202020204" pitchFamily="34" charset="0"/>
              </a:rPr>
              <a:t>Kampala Road, Civic Centre.</a:t>
            </a:r>
          </a:p>
          <a:p>
            <a:pPr defTabSz="457212">
              <a:defRPr/>
            </a:pPr>
            <a:r>
              <a:rPr lang="en-US" sz="1108" dirty="0">
                <a:solidFill>
                  <a:prstClr val="white"/>
                </a:solidFill>
                <a:latin typeface="Arial" panose="020B0604020202020204" pitchFamily="34" charset="0"/>
                <a:cs typeface="Arial" panose="020B0604020202020204" pitchFamily="34" charset="0"/>
              </a:rPr>
              <a:t>PO BOX 113234, Kampala Uganda.</a:t>
            </a:r>
          </a:p>
          <a:p>
            <a:pPr defTabSz="457212">
              <a:defRPr/>
            </a:pPr>
            <a:r>
              <a:rPr lang="en-US" sz="1108" dirty="0">
                <a:solidFill>
                  <a:prstClr val="white"/>
                </a:solidFill>
                <a:latin typeface="Arial" panose="020B0604020202020204" pitchFamily="34" charset="0"/>
                <a:cs typeface="Arial" panose="020B0604020202020204" pitchFamily="34" charset="0"/>
              </a:rPr>
              <a:t>Tel:+256 708 068 271 ; +256 789 285 105‎‎</a:t>
            </a:r>
          </a:p>
          <a:p>
            <a:pPr defTabSz="457212">
              <a:defRPr/>
            </a:pPr>
            <a:r>
              <a:rPr lang="en-US" sz="1108" dirty="0">
                <a:solidFill>
                  <a:prstClr val="white"/>
                </a:solidFill>
                <a:latin typeface="Arial" panose="020B0604020202020204" pitchFamily="34" charset="0"/>
                <a:cs typeface="Arial" panose="020B0604020202020204" pitchFamily="34" charset="0"/>
              </a:rPr>
              <a:t>countrymanager@ronalds.co.ug</a:t>
            </a:r>
          </a:p>
        </p:txBody>
      </p:sp>
      <p:sp>
        <p:nvSpPr>
          <p:cNvPr id="9" name="TextBox 8">
            <a:extLst>
              <a:ext uri="{FF2B5EF4-FFF2-40B4-BE49-F238E27FC236}">
                <a16:creationId xmlns:a16="http://schemas.microsoft.com/office/drawing/2014/main" id="{955F971D-2919-4461-EFAE-5AA2C2B04D69}"/>
              </a:ext>
            </a:extLst>
          </p:cNvPr>
          <p:cNvSpPr txBox="1"/>
          <p:nvPr/>
        </p:nvSpPr>
        <p:spPr>
          <a:xfrm>
            <a:off x="2622119" y="3429737"/>
            <a:ext cx="2692562" cy="774315"/>
          </a:xfrm>
          <a:prstGeom prst="rect">
            <a:avLst/>
          </a:prstGeom>
          <a:noFill/>
        </p:spPr>
        <p:txBody>
          <a:bodyPr wrap="square" rtlCol="0">
            <a:spAutoFit/>
          </a:bodyPr>
          <a:lstStyle/>
          <a:p>
            <a:pPr defTabSz="457212">
              <a:defRPr/>
            </a:pPr>
            <a:r>
              <a:rPr lang="en-US" sz="1108" dirty="0" err="1">
                <a:solidFill>
                  <a:prstClr val="white"/>
                </a:solidFill>
                <a:latin typeface="Arial" panose="020B0604020202020204" pitchFamily="34" charset="0"/>
                <a:cs typeface="Arial" panose="020B0604020202020204" pitchFamily="34" charset="0"/>
              </a:rPr>
              <a:t>Rukiri</a:t>
            </a:r>
            <a:r>
              <a:rPr lang="en-US" sz="1108" dirty="0">
                <a:solidFill>
                  <a:prstClr val="white"/>
                </a:solidFill>
                <a:latin typeface="Arial" panose="020B0604020202020204" pitchFamily="34" charset="0"/>
                <a:cs typeface="Arial" panose="020B0604020202020204" pitchFamily="34" charset="0"/>
              </a:rPr>
              <a:t> II KG8 </a:t>
            </a:r>
            <a:r>
              <a:rPr lang="en-US" sz="1108" dirty="0" err="1">
                <a:solidFill>
                  <a:prstClr val="white"/>
                </a:solidFill>
                <a:latin typeface="Arial" panose="020B0604020202020204" pitchFamily="34" charset="0"/>
                <a:cs typeface="Arial" panose="020B0604020202020204" pitchFamily="34" charset="0"/>
              </a:rPr>
              <a:t>AV,House</a:t>
            </a:r>
            <a:r>
              <a:rPr lang="en-US" sz="1108" dirty="0">
                <a:solidFill>
                  <a:prstClr val="white"/>
                </a:solidFill>
                <a:latin typeface="Arial" panose="020B0604020202020204" pitchFamily="34" charset="0"/>
                <a:cs typeface="Arial" panose="020B0604020202020204" pitchFamily="34" charset="0"/>
              </a:rPr>
              <a:t> No.27 </a:t>
            </a:r>
            <a:r>
              <a:rPr lang="en-US" sz="1108" dirty="0" err="1">
                <a:solidFill>
                  <a:prstClr val="white"/>
                </a:solidFill>
                <a:latin typeface="Arial" panose="020B0604020202020204" pitchFamily="34" charset="0"/>
                <a:cs typeface="Arial" panose="020B0604020202020204" pitchFamily="34" charset="0"/>
              </a:rPr>
              <a:t>Kigali,Rwanda</a:t>
            </a:r>
            <a:endParaRPr lang="en-US" sz="1108" dirty="0">
              <a:solidFill>
                <a:prstClr val="white"/>
              </a:solidFill>
              <a:latin typeface="Arial" panose="020B0604020202020204" pitchFamily="34" charset="0"/>
              <a:cs typeface="Arial" panose="020B0604020202020204" pitchFamily="34" charset="0"/>
            </a:endParaRPr>
          </a:p>
          <a:p>
            <a:pPr defTabSz="457212">
              <a:defRPr/>
            </a:pPr>
            <a:r>
              <a:rPr lang="en-US" sz="1108" dirty="0">
                <a:solidFill>
                  <a:prstClr val="white"/>
                </a:solidFill>
                <a:latin typeface="Arial" panose="020B0604020202020204" pitchFamily="34" charset="0"/>
                <a:cs typeface="Arial" panose="020B0604020202020204" pitchFamily="34" charset="0"/>
              </a:rPr>
              <a:t>Tel: +250 798 618 643</a:t>
            </a:r>
          </a:p>
          <a:p>
            <a:pPr defTabSz="457212">
              <a:defRPr/>
            </a:pPr>
            <a:r>
              <a:rPr lang="en-US" sz="1108" dirty="0">
                <a:solidFill>
                  <a:prstClr val="white"/>
                </a:solidFill>
                <a:latin typeface="Arial" panose="020B0604020202020204" pitchFamily="34" charset="0"/>
                <a:cs typeface="Arial" panose="020B0604020202020204" pitchFamily="34" charset="0"/>
              </a:rPr>
              <a:t>info@ronaldsrwanda.rw</a:t>
            </a:r>
          </a:p>
        </p:txBody>
      </p:sp>
      <p:sp>
        <p:nvSpPr>
          <p:cNvPr id="11" name="TextBox 10">
            <a:extLst>
              <a:ext uri="{FF2B5EF4-FFF2-40B4-BE49-F238E27FC236}">
                <a16:creationId xmlns:a16="http://schemas.microsoft.com/office/drawing/2014/main" id="{DECDF8C7-7E84-D919-A2CB-7C4932BB2DB9}"/>
              </a:ext>
            </a:extLst>
          </p:cNvPr>
          <p:cNvSpPr txBox="1"/>
          <p:nvPr/>
        </p:nvSpPr>
        <p:spPr>
          <a:xfrm>
            <a:off x="2549087" y="1226585"/>
            <a:ext cx="3078642" cy="490006"/>
          </a:xfrm>
          <a:prstGeom prst="rect">
            <a:avLst/>
          </a:prstGeom>
          <a:noFill/>
        </p:spPr>
        <p:txBody>
          <a:bodyPr wrap="square" rtlCol="0">
            <a:spAutoFit/>
          </a:bodyPr>
          <a:lstStyle/>
          <a:p>
            <a:pPr defTabSz="457212">
              <a:defRPr/>
            </a:pPr>
            <a:r>
              <a:rPr lang="en-US" sz="1292" b="1" dirty="0">
                <a:solidFill>
                  <a:srgbClr val="EE8735"/>
                </a:solidFill>
                <a:latin typeface="Arial" panose="020B0604020202020204" pitchFamily="34" charset="0"/>
                <a:cs typeface="Arial" panose="020B0604020202020204" pitchFamily="34" charset="0"/>
              </a:rPr>
              <a:t>KENYA- RONALDS AFRICA HEAD OFFICE</a:t>
            </a:r>
          </a:p>
        </p:txBody>
      </p:sp>
      <p:sp>
        <p:nvSpPr>
          <p:cNvPr id="13" name="TextBox 12">
            <a:extLst>
              <a:ext uri="{FF2B5EF4-FFF2-40B4-BE49-F238E27FC236}">
                <a16:creationId xmlns:a16="http://schemas.microsoft.com/office/drawing/2014/main" id="{7B772016-D7B9-3C19-DA41-6DE8FA782BA8}"/>
              </a:ext>
            </a:extLst>
          </p:cNvPr>
          <p:cNvSpPr txBox="1"/>
          <p:nvPr/>
        </p:nvSpPr>
        <p:spPr>
          <a:xfrm>
            <a:off x="7530680" y="1338480"/>
            <a:ext cx="2792905" cy="291170"/>
          </a:xfrm>
          <a:prstGeom prst="rect">
            <a:avLst/>
          </a:prstGeom>
          <a:noFill/>
        </p:spPr>
        <p:txBody>
          <a:bodyPr wrap="square" rtlCol="0">
            <a:spAutoFit/>
          </a:bodyPr>
          <a:lstStyle/>
          <a:p>
            <a:pPr defTabSz="457212">
              <a:defRPr/>
            </a:pPr>
            <a:r>
              <a:rPr lang="en-US" sz="1292" b="1" dirty="0">
                <a:solidFill>
                  <a:srgbClr val="EE8735"/>
                </a:solidFill>
                <a:latin typeface="Arial" panose="020B0604020202020204" pitchFamily="34" charset="0"/>
                <a:cs typeface="Arial" panose="020B0604020202020204" pitchFamily="34" charset="0"/>
              </a:rPr>
              <a:t>UGANDA- RONALDS PARTNERS</a:t>
            </a:r>
          </a:p>
        </p:txBody>
      </p:sp>
      <p:sp>
        <p:nvSpPr>
          <p:cNvPr id="15" name="TextBox 14">
            <a:extLst>
              <a:ext uri="{FF2B5EF4-FFF2-40B4-BE49-F238E27FC236}">
                <a16:creationId xmlns:a16="http://schemas.microsoft.com/office/drawing/2014/main" id="{4A9EF155-290F-4AA3-1105-03D6755CB3D9}"/>
              </a:ext>
            </a:extLst>
          </p:cNvPr>
          <p:cNvSpPr txBox="1"/>
          <p:nvPr/>
        </p:nvSpPr>
        <p:spPr>
          <a:xfrm>
            <a:off x="2636743" y="3198192"/>
            <a:ext cx="2860750" cy="291170"/>
          </a:xfrm>
          <a:prstGeom prst="rect">
            <a:avLst/>
          </a:prstGeom>
          <a:noFill/>
        </p:spPr>
        <p:txBody>
          <a:bodyPr wrap="square" rtlCol="0">
            <a:spAutoFit/>
          </a:bodyPr>
          <a:lstStyle/>
          <a:p>
            <a:pPr defTabSz="457212">
              <a:defRPr/>
            </a:pPr>
            <a:r>
              <a:rPr lang="en-US" sz="1292" b="1" dirty="0">
                <a:solidFill>
                  <a:srgbClr val="EE8735"/>
                </a:solidFill>
                <a:latin typeface="Arial" panose="020B0604020202020204" pitchFamily="34" charset="0"/>
                <a:cs typeface="Arial" panose="020B0604020202020204" pitchFamily="34" charset="0"/>
              </a:rPr>
              <a:t>RWANDA- RONALDS RWANDA</a:t>
            </a:r>
          </a:p>
        </p:txBody>
      </p:sp>
      <p:sp>
        <p:nvSpPr>
          <p:cNvPr id="17" name="TextBox 16">
            <a:extLst>
              <a:ext uri="{FF2B5EF4-FFF2-40B4-BE49-F238E27FC236}">
                <a16:creationId xmlns:a16="http://schemas.microsoft.com/office/drawing/2014/main" id="{393F4FF4-1168-E433-D043-B81187EFFFE8}"/>
              </a:ext>
            </a:extLst>
          </p:cNvPr>
          <p:cNvSpPr txBox="1"/>
          <p:nvPr/>
        </p:nvSpPr>
        <p:spPr>
          <a:xfrm>
            <a:off x="7514445" y="3197859"/>
            <a:ext cx="3419755" cy="291170"/>
          </a:xfrm>
          <a:prstGeom prst="rect">
            <a:avLst/>
          </a:prstGeom>
          <a:noFill/>
        </p:spPr>
        <p:txBody>
          <a:bodyPr wrap="square" rtlCol="0">
            <a:spAutoFit/>
          </a:bodyPr>
          <a:lstStyle/>
          <a:p>
            <a:pPr defTabSz="457212">
              <a:defRPr/>
            </a:pPr>
            <a:r>
              <a:rPr lang="en-US" sz="1292" b="1" dirty="0">
                <a:solidFill>
                  <a:srgbClr val="EE8735"/>
                </a:solidFill>
                <a:latin typeface="Arial" panose="020B0604020202020204" pitchFamily="34" charset="0"/>
                <a:cs typeface="Arial" panose="020B0604020202020204" pitchFamily="34" charset="0"/>
              </a:rPr>
              <a:t>TANZANIA- RONALDS TANZANIA</a:t>
            </a:r>
          </a:p>
        </p:txBody>
      </p:sp>
      <p:sp>
        <p:nvSpPr>
          <p:cNvPr id="20" name="TextBox 19">
            <a:extLst>
              <a:ext uri="{FF2B5EF4-FFF2-40B4-BE49-F238E27FC236}">
                <a16:creationId xmlns:a16="http://schemas.microsoft.com/office/drawing/2014/main" id="{65C7F45E-F062-C456-BD60-54D9A8D95747}"/>
              </a:ext>
            </a:extLst>
          </p:cNvPr>
          <p:cNvSpPr txBox="1"/>
          <p:nvPr/>
        </p:nvSpPr>
        <p:spPr>
          <a:xfrm>
            <a:off x="7526237" y="3396284"/>
            <a:ext cx="2022489" cy="1456937"/>
          </a:xfrm>
          <a:prstGeom prst="rect">
            <a:avLst/>
          </a:prstGeom>
          <a:noFill/>
        </p:spPr>
        <p:txBody>
          <a:bodyPr wrap="square" rtlCol="0">
            <a:spAutoFit/>
          </a:bodyPr>
          <a:lstStyle/>
          <a:p>
            <a:pPr defTabSz="457212">
              <a:defRPr/>
            </a:pPr>
            <a:r>
              <a:rPr lang="en-US" sz="1108" dirty="0">
                <a:solidFill>
                  <a:prstClr val="white"/>
                </a:solidFill>
                <a:latin typeface="Arial" panose="020B0604020202020204" pitchFamily="34" charset="0"/>
                <a:cs typeface="Arial" panose="020B0604020202020204" pitchFamily="34" charset="0"/>
              </a:rPr>
              <a:t>1</a:t>
            </a:r>
            <a:r>
              <a:rPr lang="en-US" sz="1108" baseline="30000" dirty="0">
                <a:solidFill>
                  <a:prstClr val="white"/>
                </a:solidFill>
                <a:latin typeface="Arial" panose="020B0604020202020204" pitchFamily="34" charset="0"/>
                <a:cs typeface="Arial" panose="020B0604020202020204" pitchFamily="34" charset="0"/>
              </a:rPr>
              <a:t>st</a:t>
            </a:r>
            <a:r>
              <a:rPr lang="en-US" sz="1108" dirty="0">
                <a:solidFill>
                  <a:prstClr val="white"/>
                </a:solidFill>
                <a:latin typeface="Arial" panose="020B0604020202020204" pitchFamily="34" charset="0"/>
                <a:cs typeface="Arial" panose="020B0604020202020204" pitchFamily="34" charset="0"/>
              </a:rPr>
              <a:t> Floor </a:t>
            </a:r>
            <a:r>
              <a:rPr lang="en-US" sz="1108" dirty="0" err="1">
                <a:solidFill>
                  <a:prstClr val="white"/>
                </a:solidFill>
                <a:latin typeface="Arial" panose="020B0604020202020204" pitchFamily="34" charset="0"/>
                <a:cs typeface="Arial" panose="020B0604020202020204" pitchFamily="34" charset="0"/>
              </a:rPr>
              <a:t>Kimbiji</a:t>
            </a:r>
            <a:endParaRPr lang="en-US" sz="1108" dirty="0">
              <a:solidFill>
                <a:prstClr val="white"/>
              </a:solidFill>
              <a:latin typeface="Arial" panose="020B0604020202020204" pitchFamily="34" charset="0"/>
              <a:cs typeface="Arial" panose="020B0604020202020204" pitchFamily="34" charset="0"/>
            </a:endParaRPr>
          </a:p>
          <a:p>
            <a:pPr defTabSz="457212">
              <a:defRPr/>
            </a:pPr>
            <a:r>
              <a:rPr lang="en-US" sz="1108" dirty="0">
                <a:solidFill>
                  <a:prstClr val="white"/>
                </a:solidFill>
                <a:latin typeface="Arial" panose="020B0604020202020204" pitchFamily="34" charset="0"/>
                <a:cs typeface="Arial" panose="020B0604020202020204" pitchFamily="34" charset="0"/>
              </a:rPr>
              <a:t>344 </a:t>
            </a:r>
            <a:r>
              <a:rPr lang="en-US" sz="1108" dirty="0" err="1">
                <a:solidFill>
                  <a:prstClr val="white"/>
                </a:solidFill>
                <a:latin typeface="Arial" panose="020B0604020202020204" pitchFamily="34" charset="0"/>
                <a:cs typeface="Arial" panose="020B0604020202020204" pitchFamily="34" charset="0"/>
              </a:rPr>
              <a:t>Ghuba</a:t>
            </a:r>
            <a:r>
              <a:rPr lang="en-US" sz="1108" dirty="0">
                <a:solidFill>
                  <a:prstClr val="white"/>
                </a:solidFill>
                <a:latin typeface="Arial" panose="020B0604020202020204" pitchFamily="34" charset="0"/>
                <a:cs typeface="Arial" panose="020B0604020202020204" pitchFamily="34" charset="0"/>
              </a:rPr>
              <a:t> Road</a:t>
            </a:r>
          </a:p>
          <a:p>
            <a:pPr defTabSz="457212">
              <a:defRPr/>
            </a:pPr>
            <a:r>
              <a:rPr lang="en-US" sz="1108" dirty="0">
                <a:solidFill>
                  <a:prstClr val="white"/>
                </a:solidFill>
                <a:latin typeface="Arial" panose="020B0604020202020204" pitchFamily="34" charset="0"/>
                <a:cs typeface="Arial" panose="020B0604020202020204" pitchFamily="34" charset="0"/>
              </a:rPr>
              <a:t>P. O. Box 33023, </a:t>
            </a:r>
            <a:r>
              <a:rPr lang="en-US" sz="1108" dirty="0" err="1">
                <a:solidFill>
                  <a:prstClr val="white"/>
                </a:solidFill>
                <a:latin typeface="Arial" panose="020B0604020202020204" pitchFamily="34" charset="0"/>
                <a:cs typeface="Arial" panose="020B0604020202020204" pitchFamily="34" charset="0"/>
              </a:rPr>
              <a:t>Oysterbay</a:t>
            </a:r>
            <a:endParaRPr lang="en-US" sz="1108" dirty="0">
              <a:solidFill>
                <a:prstClr val="white"/>
              </a:solidFill>
              <a:latin typeface="Arial" panose="020B0604020202020204" pitchFamily="34" charset="0"/>
              <a:cs typeface="Arial" panose="020B0604020202020204" pitchFamily="34" charset="0"/>
            </a:endParaRPr>
          </a:p>
          <a:p>
            <a:pPr defTabSz="457212">
              <a:defRPr/>
            </a:pPr>
            <a:r>
              <a:rPr lang="en-US" sz="1108" dirty="0">
                <a:solidFill>
                  <a:prstClr val="white"/>
                </a:solidFill>
                <a:latin typeface="Arial" panose="020B0604020202020204" pitchFamily="34" charset="0"/>
                <a:cs typeface="Arial" panose="020B0604020202020204" pitchFamily="34" charset="0"/>
              </a:rPr>
              <a:t>Dar es Salam, Tanzania</a:t>
            </a:r>
          </a:p>
          <a:p>
            <a:r>
              <a:rPr lang="en-US" sz="1110" dirty="0">
                <a:solidFill>
                  <a:schemeClr val="bg1"/>
                </a:solidFill>
              </a:rPr>
              <a:t>+255 719 179 271</a:t>
            </a:r>
          </a:p>
          <a:p>
            <a:r>
              <a:rPr lang="en-US" sz="1110" dirty="0">
                <a:solidFill>
                  <a:schemeClr val="bg1"/>
                </a:solidFill>
              </a:rPr>
              <a:t>lindal@ronalds.co.tz</a:t>
            </a:r>
          </a:p>
          <a:p>
            <a:pPr defTabSz="457212">
              <a:defRPr/>
            </a:pPr>
            <a:endParaRPr lang="en-US" sz="1108" dirty="0">
              <a:solidFill>
                <a:prstClr val="white"/>
              </a:solidFill>
              <a:latin typeface="Arial" panose="020B0604020202020204" pitchFamily="34" charset="0"/>
              <a:cs typeface="Arial" panose="020B0604020202020204" pitchFamily="34" charset="0"/>
            </a:endParaRPr>
          </a:p>
          <a:p>
            <a:pPr defTabSz="457212">
              <a:defRPr/>
            </a:pPr>
            <a:endParaRPr lang="en-US" sz="1108" dirty="0">
              <a:solidFill>
                <a:prstClr val="whit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9D5FD67-DE03-D441-D690-495971DE1866}"/>
              </a:ext>
            </a:extLst>
          </p:cNvPr>
          <p:cNvSpPr txBox="1"/>
          <p:nvPr/>
        </p:nvSpPr>
        <p:spPr>
          <a:xfrm>
            <a:off x="2549087" y="2369055"/>
            <a:ext cx="3078642" cy="291170"/>
          </a:xfrm>
          <a:prstGeom prst="rect">
            <a:avLst/>
          </a:prstGeom>
          <a:noFill/>
        </p:spPr>
        <p:txBody>
          <a:bodyPr wrap="square" rtlCol="0">
            <a:spAutoFit/>
          </a:bodyPr>
          <a:lstStyle/>
          <a:p>
            <a:pPr defTabSz="457212">
              <a:defRPr/>
            </a:pPr>
            <a:r>
              <a:rPr lang="en-US" sz="1292" b="1" dirty="0">
                <a:solidFill>
                  <a:prstClr val="white"/>
                </a:solidFill>
                <a:latin typeface="Arial" panose="020B0604020202020204" pitchFamily="34" charset="0"/>
                <a:cs typeface="Arial" panose="020B0604020202020204" pitchFamily="34" charset="0"/>
              </a:rPr>
              <a:t>KENYA- RONALDS  KISUMU</a:t>
            </a:r>
          </a:p>
        </p:txBody>
      </p:sp>
      <p:sp>
        <p:nvSpPr>
          <p:cNvPr id="22" name="TextBox 21">
            <a:extLst>
              <a:ext uri="{FF2B5EF4-FFF2-40B4-BE49-F238E27FC236}">
                <a16:creationId xmlns:a16="http://schemas.microsoft.com/office/drawing/2014/main" id="{9050CD7A-1B93-29AC-7413-DEEA2AABF6C2}"/>
              </a:ext>
            </a:extLst>
          </p:cNvPr>
          <p:cNvSpPr txBox="1"/>
          <p:nvPr/>
        </p:nvSpPr>
        <p:spPr>
          <a:xfrm>
            <a:off x="2565601" y="2578131"/>
            <a:ext cx="2912472" cy="262829"/>
          </a:xfrm>
          <a:prstGeom prst="rect">
            <a:avLst/>
          </a:prstGeom>
          <a:noFill/>
        </p:spPr>
        <p:txBody>
          <a:bodyPr wrap="square" rtlCol="0">
            <a:spAutoFit/>
          </a:bodyPr>
          <a:lstStyle/>
          <a:p>
            <a:pPr defTabSz="457212">
              <a:defRPr/>
            </a:pPr>
            <a:r>
              <a:rPr lang="en-US" sz="1108" dirty="0" err="1">
                <a:solidFill>
                  <a:prstClr val="white"/>
                </a:solidFill>
                <a:latin typeface="Arial" panose="020B0604020202020204" pitchFamily="34" charset="0"/>
                <a:cs typeface="Arial" panose="020B0604020202020204" pitchFamily="34" charset="0"/>
              </a:rPr>
              <a:t>Nerhu</a:t>
            </a:r>
            <a:r>
              <a:rPr lang="en-US" sz="1108" dirty="0">
                <a:solidFill>
                  <a:prstClr val="white"/>
                </a:solidFill>
                <a:latin typeface="Arial" panose="020B0604020202020204" pitchFamily="34" charset="0"/>
                <a:cs typeface="Arial" panose="020B0604020202020204" pitchFamily="34" charset="0"/>
              </a:rPr>
              <a:t> road, </a:t>
            </a:r>
            <a:r>
              <a:rPr lang="en-US" sz="1108" dirty="0" err="1">
                <a:solidFill>
                  <a:prstClr val="white"/>
                </a:solidFill>
                <a:latin typeface="Arial" panose="020B0604020202020204" pitchFamily="34" charset="0"/>
                <a:cs typeface="Arial" panose="020B0604020202020204" pitchFamily="34" charset="0"/>
              </a:rPr>
              <a:t>Milimani</a:t>
            </a:r>
            <a:r>
              <a:rPr lang="en-US" sz="1108" dirty="0">
                <a:solidFill>
                  <a:prstClr val="white"/>
                </a:solidFill>
                <a:latin typeface="Arial" panose="020B0604020202020204" pitchFamily="34" charset="0"/>
                <a:cs typeface="Arial" panose="020B0604020202020204" pitchFamily="34" charset="0"/>
              </a:rPr>
              <a:t>, Kisumu</a:t>
            </a:r>
          </a:p>
        </p:txBody>
      </p:sp>
      <p:sp>
        <p:nvSpPr>
          <p:cNvPr id="36" name="TextBox 35">
            <a:extLst>
              <a:ext uri="{FF2B5EF4-FFF2-40B4-BE49-F238E27FC236}">
                <a16:creationId xmlns:a16="http://schemas.microsoft.com/office/drawing/2014/main" id="{136D9C08-1DC0-38A1-5A47-BE35F08E56E2}"/>
              </a:ext>
            </a:extLst>
          </p:cNvPr>
          <p:cNvSpPr txBox="1"/>
          <p:nvPr/>
        </p:nvSpPr>
        <p:spPr>
          <a:xfrm>
            <a:off x="2565601" y="4910233"/>
            <a:ext cx="2860750" cy="291170"/>
          </a:xfrm>
          <a:prstGeom prst="rect">
            <a:avLst/>
          </a:prstGeom>
          <a:noFill/>
        </p:spPr>
        <p:txBody>
          <a:bodyPr wrap="square" rtlCol="0">
            <a:spAutoFit/>
          </a:bodyPr>
          <a:lstStyle/>
          <a:p>
            <a:pPr defTabSz="457212">
              <a:defRPr/>
            </a:pPr>
            <a:r>
              <a:rPr lang="en-US" sz="1292" b="1" dirty="0">
                <a:solidFill>
                  <a:srgbClr val="EE8735"/>
                </a:solidFill>
                <a:latin typeface="Arial" panose="020B0604020202020204" pitchFamily="34" charset="0"/>
                <a:cs typeface="Arial" panose="020B0604020202020204" pitchFamily="34" charset="0"/>
              </a:rPr>
              <a:t>RONALDS AFRICA</a:t>
            </a:r>
          </a:p>
        </p:txBody>
      </p:sp>
      <p:sp>
        <p:nvSpPr>
          <p:cNvPr id="37" name="TextBox 36">
            <a:extLst>
              <a:ext uri="{FF2B5EF4-FFF2-40B4-BE49-F238E27FC236}">
                <a16:creationId xmlns:a16="http://schemas.microsoft.com/office/drawing/2014/main" id="{6837EE6B-50EE-E2A4-7BF3-D92B07DA9EA4}"/>
              </a:ext>
            </a:extLst>
          </p:cNvPr>
          <p:cNvSpPr txBox="1"/>
          <p:nvPr/>
        </p:nvSpPr>
        <p:spPr>
          <a:xfrm>
            <a:off x="7514446" y="4844594"/>
            <a:ext cx="3419755" cy="291170"/>
          </a:xfrm>
          <a:prstGeom prst="rect">
            <a:avLst/>
          </a:prstGeom>
          <a:noFill/>
        </p:spPr>
        <p:txBody>
          <a:bodyPr wrap="square" rtlCol="0">
            <a:spAutoFit/>
          </a:bodyPr>
          <a:lstStyle/>
          <a:p>
            <a:pPr defTabSz="457212">
              <a:defRPr/>
            </a:pPr>
            <a:r>
              <a:rPr lang="en-US" sz="1292" b="1" dirty="0">
                <a:solidFill>
                  <a:srgbClr val="EE8735"/>
                </a:solidFill>
                <a:latin typeface="Arial" panose="020B0604020202020204" pitchFamily="34" charset="0"/>
                <a:cs typeface="Arial" panose="020B0604020202020204" pitchFamily="34" charset="0"/>
              </a:rPr>
              <a:t>RONALDS GLOBAL</a:t>
            </a:r>
          </a:p>
        </p:txBody>
      </p:sp>
      <p:sp>
        <p:nvSpPr>
          <p:cNvPr id="38" name="TextBox 37">
            <a:extLst>
              <a:ext uri="{FF2B5EF4-FFF2-40B4-BE49-F238E27FC236}">
                <a16:creationId xmlns:a16="http://schemas.microsoft.com/office/drawing/2014/main" id="{21CF910C-D603-1E9B-02B6-CA752AC1710D}"/>
              </a:ext>
            </a:extLst>
          </p:cNvPr>
          <p:cNvSpPr txBox="1"/>
          <p:nvPr/>
        </p:nvSpPr>
        <p:spPr>
          <a:xfrm>
            <a:off x="7514446" y="5036037"/>
            <a:ext cx="3232905" cy="774315"/>
          </a:xfrm>
          <a:prstGeom prst="rect">
            <a:avLst/>
          </a:prstGeom>
          <a:noFill/>
        </p:spPr>
        <p:txBody>
          <a:bodyPr wrap="square" rtlCol="0">
            <a:spAutoFit/>
          </a:bodyPr>
          <a:lstStyle/>
          <a:p>
            <a:pPr defTabSz="457212">
              <a:defRPr/>
            </a:pPr>
            <a:r>
              <a:rPr lang="en-US" sz="1108" dirty="0">
                <a:solidFill>
                  <a:prstClr val="white"/>
                </a:solidFill>
                <a:latin typeface="Arial" panose="020B0604020202020204" pitchFamily="34" charset="0"/>
                <a:cs typeface="Arial" panose="020B0604020202020204" pitchFamily="34" charset="0"/>
              </a:rPr>
              <a:t>Tel: +254 717 558 212</a:t>
            </a:r>
          </a:p>
          <a:p>
            <a:pPr defTabSz="457212">
              <a:defRPr/>
            </a:pPr>
            <a:r>
              <a:rPr lang="en-US" sz="1108" dirty="0">
                <a:solidFill>
                  <a:prstClr val="white"/>
                </a:solidFill>
                <a:latin typeface="Arial" panose="020B0604020202020204" pitchFamily="34" charset="0"/>
                <a:cs typeface="Arial" panose="020B0604020202020204" pitchFamily="34" charset="0"/>
              </a:rPr>
              <a:t>136 Manyani East Road, off Waiyaki Way,</a:t>
            </a:r>
          </a:p>
          <a:p>
            <a:pPr defTabSz="457212">
              <a:defRPr/>
            </a:pPr>
            <a:r>
              <a:rPr lang="en-US" sz="1108" dirty="0">
                <a:solidFill>
                  <a:prstClr val="white"/>
                </a:solidFill>
                <a:latin typeface="Arial" panose="020B0604020202020204" pitchFamily="34" charset="0"/>
                <a:cs typeface="Arial" panose="020B0604020202020204" pitchFamily="34" charset="0"/>
              </a:rPr>
              <a:t>P. O. Box 41331 – 00100 Nairobi, Kenya</a:t>
            </a:r>
          </a:p>
          <a:p>
            <a:pPr defTabSz="457212">
              <a:defRPr/>
            </a:pPr>
            <a:r>
              <a:rPr lang="en-US" sz="1108" dirty="0">
                <a:solidFill>
                  <a:prstClr val="white"/>
                </a:solidFill>
                <a:latin typeface="Arial" panose="020B0604020202020204" pitchFamily="34" charset="0"/>
                <a:cs typeface="Arial" panose="020B0604020202020204" pitchFamily="34" charset="0"/>
              </a:rPr>
              <a:t>info@ronalds.co.ke</a:t>
            </a:r>
          </a:p>
        </p:txBody>
      </p:sp>
      <p:sp>
        <p:nvSpPr>
          <p:cNvPr id="39" name="TextBox 38">
            <a:extLst>
              <a:ext uri="{FF2B5EF4-FFF2-40B4-BE49-F238E27FC236}">
                <a16:creationId xmlns:a16="http://schemas.microsoft.com/office/drawing/2014/main" id="{98B45CC4-E31E-160F-2DCB-5A4C34FF67FF}"/>
              </a:ext>
            </a:extLst>
          </p:cNvPr>
          <p:cNvSpPr txBox="1"/>
          <p:nvPr/>
        </p:nvSpPr>
        <p:spPr>
          <a:xfrm>
            <a:off x="2549086" y="5149853"/>
            <a:ext cx="3232905" cy="774315"/>
          </a:xfrm>
          <a:prstGeom prst="rect">
            <a:avLst/>
          </a:prstGeom>
          <a:noFill/>
        </p:spPr>
        <p:txBody>
          <a:bodyPr wrap="square" rtlCol="0">
            <a:spAutoFit/>
          </a:bodyPr>
          <a:lstStyle/>
          <a:p>
            <a:pPr defTabSz="457212">
              <a:defRPr/>
            </a:pPr>
            <a:r>
              <a:rPr lang="en-US" sz="1108" dirty="0">
                <a:solidFill>
                  <a:prstClr val="white"/>
                </a:solidFill>
                <a:latin typeface="Arial" panose="020B0604020202020204" pitchFamily="34" charset="0"/>
                <a:cs typeface="Arial" panose="020B0604020202020204" pitchFamily="34" charset="0"/>
              </a:rPr>
              <a:t>Tel: +254 717 558 212</a:t>
            </a:r>
          </a:p>
          <a:p>
            <a:pPr defTabSz="457212">
              <a:defRPr/>
            </a:pPr>
            <a:r>
              <a:rPr lang="en-US" sz="1108" dirty="0">
                <a:solidFill>
                  <a:prstClr val="white"/>
                </a:solidFill>
                <a:latin typeface="Arial" panose="020B0604020202020204" pitchFamily="34" charset="0"/>
                <a:cs typeface="Arial" panose="020B0604020202020204" pitchFamily="34" charset="0"/>
              </a:rPr>
              <a:t>136 Manyani East Road, off Waiyaki Way,</a:t>
            </a:r>
          </a:p>
          <a:p>
            <a:pPr defTabSz="457212">
              <a:defRPr/>
            </a:pPr>
            <a:r>
              <a:rPr lang="en-US" sz="1108" dirty="0">
                <a:solidFill>
                  <a:prstClr val="white"/>
                </a:solidFill>
                <a:latin typeface="Arial" panose="020B0604020202020204" pitchFamily="34" charset="0"/>
                <a:cs typeface="Arial" panose="020B0604020202020204" pitchFamily="34" charset="0"/>
              </a:rPr>
              <a:t>P. O. Box 41331 – 00100 Nairobi, Kenya</a:t>
            </a:r>
          </a:p>
          <a:p>
            <a:pPr defTabSz="457212">
              <a:defRPr/>
            </a:pPr>
            <a:r>
              <a:rPr lang="en-US" sz="1108" dirty="0">
                <a:solidFill>
                  <a:prstClr val="white"/>
                </a:solidFill>
                <a:latin typeface="Arial" panose="020B0604020202020204" pitchFamily="34" charset="0"/>
                <a:cs typeface="Arial" panose="020B0604020202020204" pitchFamily="34" charset="0"/>
              </a:rPr>
              <a:t>info@ronalds.co.ke</a:t>
            </a:r>
          </a:p>
        </p:txBody>
      </p:sp>
      <p:sp>
        <p:nvSpPr>
          <p:cNvPr id="40" name="Rectangle: Rounded Corners 39">
            <a:extLst>
              <a:ext uri="{FF2B5EF4-FFF2-40B4-BE49-F238E27FC236}">
                <a16:creationId xmlns:a16="http://schemas.microsoft.com/office/drawing/2014/main" id="{8B67235E-2A33-7C54-E83A-F4F72F3C0FE0}"/>
              </a:ext>
            </a:extLst>
          </p:cNvPr>
          <p:cNvSpPr/>
          <p:nvPr/>
        </p:nvSpPr>
        <p:spPr>
          <a:xfrm>
            <a:off x="1503975" y="4666405"/>
            <a:ext cx="4382827" cy="1376437"/>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6A9A1473-D0FF-E915-0021-C5616918D7BE}"/>
              </a:ext>
            </a:extLst>
          </p:cNvPr>
          <p:cNvSpPr/>
          <p:nvPr/>
        </p:nvSpPr>
        <p:spPr>
          <a:xfrm>
            <a:off x="1503974" y="1077934"/>
            <a:ext cx="4382827" cy="1779625"/>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2B6D2B94-DB80-DB71-0183-2BC40EE5E3F2}"/>
              </a:ext>
            </a:extLst>
          </p:cNvPr>
          <p:cNvSpPr/>
          <p:nvPr/>
        </p:nvSpPr>
        <p:spPr>
          <a:xfrm>
            <a:off x="1536665" y="3080580"/>
            <a:ext cx="4382827" cy="1297324"/>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3279D061-11BB-298E-9C6C-FFF268143FEE}"/>
              </a:ext>
            </a:extLst>
          </p:cNvPr>
          <p:cNvSpPr/>
          <p:nvPr/>
        </p:nvSpPr>
        <p:spPr>
          <a:xfrm>
            <a:off x="6368878" y="3078640"/>
            <a:ext cx="4382827" cy="1349703"/>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DD2F50B3-950A-4400-405F-B5E79A6A7D09}"/>
              </a:ext>
            </a:extLst>
          </p:cNvPr>
          <p:cNvSpPr/>
          <p:nvPr/>
        </p:nvSpPr>
        <p:spPr>
          <a:xfrm>
            <a:off x="6382485" y="4666404"/>
            <a:ext cx="4382827" cy="1385525"/>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403461B1-FC37-3DFF-F4A1-9CDEB790AECE}"/>
              </a:ext>
            </a:extLst>
          </p:cNvPr>
          <p:cNvSpPr/>
          <p:nvPr/>
        </p:nvSpPr>
        <p:spPr>
          <a:xfrm>
            <a:off x="6454939" y="1077934"/>
            <a:ext cx="4382827" cy="1763025"/>
          </a:xfrm>
          <a:prstGeom prst="round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descr="A flag button with a red white and black flag&#10;&#10;AI-generated content may be incorrect.">
            <a:extLst>
              <a:ext uri="{FF2B5EF4-FFF2-40B4-BE49-F238E27FC236}">
                <a16:creationId xmlns:a16="http://schemas.microsoft.com/office/drawing/2014/main" id="{206C22C6-08DD-5918-2597-00307344D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319" y="1335625"/>
            <a:ext cx="1031824" cy="774315"/>
          </a:xfrm>
          <a:prstGeom prst="rect">
            <a:avLst/>
          </a:prstGeom>
        </p:spPr>
      </p:pic>
      <p:pic>
        <p:nvPicPr>
          <p:cNvPr id="47" name="Picture 46" descr="A blue green and black flag&#10;&#10;AI-generated content may be incorrect.">
            <a:extLst>
              <a:ext uri="{FF2B5EF4-FFF2-40B4-BE49-F238E27FC236}">
                <a16:creationId xmlns:a16="http://schemas.microsoft.com/office/drawing/2014/main" id="{FD288BC3-D430-0B7B-8024-EFCA8B611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912" y="3337511"/>
            <a:ext cx="746790" cy="746790"/>
          </a:xfrm>
          <a:prstGeom prst="rect">
            <a:avLst/>
          </a:prstGeom>
        </p:spPr>
      </p:pic>
      <p:pic>
        <p:nvPicPr>
          <p:cNvPr id="48" name="Picture 47" descr="A blue yellow and green flag">
            <a:extLst>
              <a:ext uri="{FF2B5EF4-FFF2-40B4-BE49-F238E27FC236}">
                <a16:creationId xmlns:a16="http://schemas.microsoft.com/office/drawing/2014/main" id="{53FAEFDE-00D5-45F8-0ADD-A9D04F99FA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5199" y="3359790"/>
            <a:ext cx="759049" cy="759049"/>
          </a:xfrm>
          <a:prstGeom prst="rect">
            <a:avLst/>
          </a:prstGeom>
        </p:spPr>
      </p:pic>
      <p:grpSp>
        <p:nvGrpSpPr>
          <p:cNvPr id="7" name="Group 6">
            <a:extLst>
              <a:ext uri="{FF2B5EF4-FFF2-40B4-BE49-F238E27FC236}">
                <a16:creationId xmlns:a16="http://schemas.microsoft.com/office/drawing/2014/main" id="{7F633E8A-904F-1B47-CA83-6332FB140964}"/>
              </a:ext>
            </a:extLst>
          </p:cNvPr>
          <p:cNvGrpSpPr/>
          <p:nvPr/>
        </p:nvGrpSpPr>
        <p:grpSpPr>
          <a:xfrm>
            <a:off x="6605278" y="1415908"/>
            <a:ext cx="789974" cy="789974"/>
            <a:chOff x="7018762" y="187093"/>
            <a:chExt cx="789974" cy="789974"/>
          </a:xfrm>
        </p:grpSpPr>
        <p:sp>
          <p:nvSpPr>
            <p:cNvPr id="49" name="Flowchart: Connector 48">
              <a:extLst>
                <a:ext uri="{FF2B5EF4-FFF2-40B4-BE49-F238E27FC236}">
                  <a16:creationId xmlns:a16="http://schemas.microsoft.com/office/drawing/2014/main" id="{B6351BA2-08A0-33F6-DBC7-B91B9EE60468}"/>
                </a:ext>
              </a:extLst>
            </p:cNvPr>
            <p:cNvSpPr/>
            <p:nvPr/>
          </p:nvSpPr>
          <p:spPr>
            <a:xfrm>
              <a:off x="7068074" y="196817"/>
              <a:ext cx="691350" cy="699565"/>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black yellow and red striped circle with a bird in the center">
              <a:extLst>
                <a:ext uri="{FF2B5EF4-FFF2-40B4-BE49-F238E27FC236}">
                  <a16:creationId xmlns:a16="http://schemas.microsoft.com/office/drawing/2014/main" id="{2E73B8C5-F854-A5DF-AAD4-3BFCB53A3D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018762" y="187093"/>
              <a:ext cx="789974" cy="789974"/>
            </a:xfrm>
            <a:prstGeom prst="rect">
              <a:avLst/>
            </a:prstGeom>
          </p:spPr>
        </p:pic>
      </p:grpSp>
      <p:grpSp>
        <p:nvGrpSpPr>
          <p:cNvPr id="10" name="Group 9">
            <a:extLst>
              <a:ext uri="{FF2B5EF4-FFF2-40B4-BE49-F238E27FC236}">
                <a16:creationId xmlns:a16="http://schemas.microsoft.com/office/drawing/2014/main" id="{E2C8A74F-9EAF-22DD-EEBA-EB11C37EFAE7}"/>
              </a:ext>
            </a:extLst>
          </p:cNvPr>
          <p:cNvGrpSpPr/>
          <p:nvPr/>
        </p:nvGrpSpPr>
        <p:grpSpPr>
          <a:xfrm>
            <a:off x="1695199" y="4948553"/>
            <a:ext cx="825177" cy="825177"/>
            <a:chOff x="278384" y="5254788"/>
            <a:chExt cx="825177" cy="825177"/>
          </a:xfrm>
        </p:grpSpPr>
        <p:sp>
          <p:nvSpPr>
            <p:cNvPr id="51" name="Flowchart: Connector 50">
              <a:extLst>
                <a:ext uri="{FF2B5EF4-FFF2-40B4-BE49-F238E27FC236}">
                  <a16:creationId xmlns:a16="http://schemas.microsoft.com/office/drawing/2014/main" id="{2CE14CC6-6DA1-E4D9-313C-5F7668B68808}"/>
                </a:ext>
              </a:extLst>
            </p:cNvPr>
            <p:cNvSpPr/>
            <p:nvPr/>
          </p:nvSpPr>
          <p:spPr>
            <a:xfrm>
              <a:off x="364431" y="5376960"/>
              <a:ext cx="643861" cy="641863"/>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5BBDBD0-1861-2BEF-A246-A686CFAE6889}"/>
                </a:ext>
              </a:extLst>
            </p:cNvPr>
            <p:cNvGrpSpPr/>
            <p:nvPr/>
          </p:nvGrpSpPr>
          <p:grpSpPr>
            <a:xfrm>
              <a:off x="278384" y="5254788"/>
              <a:ext cx="825177" cy="825177"/>
              <a:chOff x="1556662" y="4881916"/>
              <a:chExt cx="825177" cy="825177"/>
            </a:xfrm>
          </p:grpSpPr>
          <p:pic>
            <p:nvPicPr>
              <p:cNvPr id="53" name="Picture 52" descr="A black outline of a continent with a lightning bolt in the middle">
                <a:extLst>
                  <a:ext uri="{FF2B5EF4-FFF2-40B4-BE49-F238E27FC236}">
                    <a16:creationId xmlns:a16="http://schemas.microsoft.com/office/drawing/2014/main" id="{D0D065C7-5465-C210-C232-2580336691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6662" y="4881916"/>
                <a:ext cx="825177" cy="825177"/>
              </a:xfrm>
              <a:prstGeom prst="rect">
                <a:avLst/>
              </a:prstGeom>
            </p:spPr>
          </p:pic>
          <p:sp>
            <p:nvSpPr>
              <p:cNvPr id="54" name="Rectangle 53">
                <a:extLst>
                  <a:ext uri="{FF2B5EF4-FFF2-40B4-BE49-F238E27FC236}">
                    <a16:creationId xmlns:a16="http://schemas.microsoft.com/office/drawing/2014/main" id="{8BA12D45-62C2-F83D-770F-75108E53CD6A}"/>
                  </a:ext>
                </a:extLst>
              </p:cNvPr>
              <p:cNvSpPr/>
              <p:nvPr/>
            </p:nvSpPr>
            <p:spPr>
              <a:xfrm>
                <a:off x="1963334" y="5210554"/>
                <a:ext cx="90069" cy="212640"/>
              </a:xfrm>
              <a:prstGeom prst="rect">
                <a:avLst/>
              </a:prstGeom>
              <a:solidFill>
                <a:srgbClr val="FF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55" name="Picture 54" descr="A globe with orange and white continents">
            <a:extLst>
              <a:ext uri="{FF2B5EF4-FFF2-40B4-BE49-F238E27FC236}">
                <a16:creationId xmlns:a16="http://schemas.microsoft.com/office/drawing/2014/main" id="{61209326-00FF-CD72-9152-1493D92BB5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3402" y="4948553"/>
            <a:ext cx="730721" cy="730721"/>
          </a:xfrm>
          <a:prstGeom prst="rect">
            <a:avLst/>
          </a:prstGeom>
        </p:spPr>
      </p:pic>
    </p:spTree>
    <p:extLst>
      <p:ext uri="{BB962C8B-B14F-4D97-AF65-F5344CB8AC3E}">
        <p14:creationId xmlns:p14="http://schemas.microsoft.com/office/powerpoint/2010/main" val="14540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811790"/>
            <a:ext cx="10515600" cy="1325563"/>
          </a:xfrm>
        </p:spPr>
        <p:txBody>
          <a:bodyPr>
            <a:normAutofit/>
          </a:bodyPr>
          <a:lstStyle/>
          <a:p>
            <a:r>
              <a:rPr lang="en-US" sz="3200" b="1" dirty="0">
                <a:solidFill>
                  <a:srgbClr val="F78E20"/>
                </a:solidFill>
                <a:latin typeface="Arial" panose="020B0604020202020204" pitchFamily="34" charset="0"/>
                <a:cs typeface="Arial" panose="020B0604020202020204" pitchFamily="34" charset="0"/>
              </a:rPr>
              <a:t>INTRODUCTIONS</a:t>
            </a:r>
            <a:endParaRPr lang="en-US" sz="3200" dirty="0">
              <a:solidFill>
                <a:srgbClr val="F78E2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68036" y="1803505"/>
            <a:ext cx="10515600" cy="2110797"/>
          </a:xfrm>
        </p:spPr>
        <p:txBody>
          <a:bodyPr/>
          <a:lstStyle/>
          <a:p>
            <a:pPr marL="0" indent="0" algn="just">
              <a:buNone/>
            </a:pPr>
            <a:r>
              <a:rPr lang="en-US" sz="2000" dirty="0">
                <a:latin typeface="Arial" panose="020B0604020202020204" pitchFamily="34" charset="0"/>
                <a:cs typeface="Arial" panose="020B0604020202020204" pitchFamily="34" charset="0"/>
              </a:rPr>
              <a:t>Today’s businesses are facing significant financial reporting challenges, where as the societies are not exempted. which includes the following:</a:t>
            </a:r>
          </a:p>
          <a:p>
            <a:pPr algn="just"/>
            <a:r>
              <a:rPr lang="en-US" sz="2000" dirty="0">
                <a:latin typeface="Arial" panose="020B0604020202020204" pitchFamily="34" charset="0"/>
                <a:cs typeface="Arial" panose="020B0604020202020204" pitchFamily="34" charset="0"/>
              </a:rPr>
              <a:t>Complex regulations and increased scrutiny on compliance reporting make it crucial for companies to ensure their financial statements are accurate and informative. </a:t>
            </a:r>
          </a:p>
          <a:p>
            <a:pPr algn="just"/>
            <a:r>
              <a:rPr lang="en-US" sz="2000" dirty="0">
                <a:latin typeface="Arial" panose="020B0604020202020204" pitchFamily="34" charset="0"/>
                <a:cs typeface="Arial" panose="020B0604020202020204" pitchFamily="34" charset="0"/>
              </a:rPr>
              <a:t>To navigate these challenges effectively, businesses must focus on optimizing their financial reporting processes</a:t>
            </a:r>
            <a:r>
              <a:rPr lang="en-US" dirty="0">
                <a:latin typeface="Arial" panose="020B0604020202020204" pitchFamily="34" charset="0"/>
                <a:cs typeface="Arial" panose="020B0604020202020204" pitchFamily="34" charset="0"/>
              </a:rPr>
              <a:t>. </a:t>
            </a:r>
          </a:p>
        </p:txBody>
      </p:sp>
      <p:pic>
        <p:nvPicPr>
          <p:cNvPr id="4" name="Google Shape;21;p64">
            <a:extLst>
              <a:ext uri="{FF2B5EF4-FFF2-40B4-BE49-F238E27FC236}">
                <a16:creationId xmlns:a16="http://schemas.microsoft.com/office/drawing/2014/main" id="{A96CF74C-8957-F5C4-FDA4-ECFF2AF1945F}"/>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5" name="Google Shape;22;p64">
            <a:extLst>
              <a:ext uri="{FF2B5EF4-FFF2-40B4-BE49-F238E27FC236}">
                <a16:creationId xmlns:a16="http://schemas.microsoft.com/office/drawing/2014/main" id="{ACF0B207-A137-3D3B-2BE4-8516069D2721}"/>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sp>
        <p:nvSpPr>
          <p:cNvPr id="6" name="Content Placeholder 2">
            <a:extLst>
              <a:ext uri="{FF2B5EF4-FFF2-40B4-BE49-F238E27FC236}">
                <a16:creationId xmlns:a16="http://schemas.microsoft.com/office/drawing/2014/main" id="{01CE1BF1-812C-0FB1-6443-7E5906D86E87}"/>
              </a:ext>
            </a:extLst>
          </p:cNvPr>
          <p:cNvSpPr txBox="1">
            <a:spLocks/>
          </p:cNvSpPr>
          <p:nvPr/>
        </p:nvSpPr>
        <p:spPr>
          <a:xfrm>
            <a:off x="634711" y="4000027"/>
            <a:ext cx="10515600" cy="22987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2060"/>
                </a:solidFill>
                <a:latin typeface="Arial" panose="020B0604020202020204" pitchFamily="34" charset="0"/>
                <a:cs typeface="Arial" panose="020B0604020202020204" pitchFamily="34" charset="0"/>
              </a:rPr>
              <a:t>Impact of Global Economic Fluctuations on Financial Reporting</a:t>
            </a:r>
          </a:p>
          <a:p>
            <a:pPr algn="just"/>
            <a:r>
              <a:rPr lang="en-US" sz="2000" dirty="0">
                <a:latin typeface="Arial" panose="020B0604020202020204" pitchFamily="34" charset="0"/>
                <a:cs typeface="Arial" panose="020B0604020202020204" pitchFamily="34" charset="0"/>
              </a:rPr>
              <a:t>The new financial reporting standards like IFRS 9 &amp;16 have introduced new challenges. These challenges grow with the unstable global economy. To stay stable and manage risks well, businesses must report their finances proactively.</a:t>
            </a:r>
          </a:p>
          <a:p>
            <a:pPr algn="just"/>
            <a:r>
              <a:rPr lang="en-US" sz="2000" dirty="0">
                <a:latin typeface="Arial" panose="020B0604020202020204" pitchFamily="34" charset="0"/>
                <a:cs typeface="Arial" panose="020B0604020202020204" pitchFamily="34" charset="0"/>
              </a:rPr>
              <a:t>Regulatory changes are altering financial reporting norms and expectations. The new rules are putting more pressure on multinational companies. At the same time, aligning with sustainability reports and upcoming SEC rules has become crucial.</a:t>
            </a:r>
          </a:p>
          <a:p>
            <a:endParaRPr lang="en-US" dirty="0"/>
          </a:p>
        </p:txBody>
      </p:sp>
      <p:grpSp>
        <p:nvGrpSpPr>
          <p:cNvPr id="9" name="Group 8">
            <a:extLst>
              <a:ext uri="{FF2B5EF4-FFF2-40B4-BE49-F238E27FC236}">
                <a16:creationId xmlns:a16="http://schemas.microsoft.com/office/drawing/2014/main" id="{B899BB76-D5C7-5207-E71A-6E5A8BC2A5AB}"/>
              </a:ext>
            </a:extLst>
          </p:cNvPr>
          <p:cNvGrpSpPr/>
          <p:nvPr/>
        </p:nvGrpSpPr>
        <p:grpSpPr>
          <a:xfrm>
            <a:off x="0" y="6686550"/>
            <a:ext cx="12192000" cy="200006"/>
            <a:chOff x="0" y="6686550"/>
            <a:chExt cx="12192000" cy="200006"/>
          </a:xfrm>
        </p:grpSpPr>
        <p:sp>
          <p:nvSpPr>
            <p:cNvPr id="8" name="Rectangle 7">
              <a:extLst>
                <a:ext uri="{FF2B5EF4-FFF2-40B4-BE49-F238E27FC236}">
                  <a16:creationId xmlns:a16="http://schemas.microsoft.com/office/drawing/2014/main" id="{27A39835-7716-7D3C-0C7F-7CAF785F64B6}"/>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5FE188-C04D-DFF5-A7B7-20B12CF0DA49}"/>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920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02" y="814532"/>
            <a:ext cx="10515600" cy="1325563"/>
          </a:xfrm>
        </p:spPr>
        <p:txBody>
          <a:bodyPr>
            <a:normAutofit/>
          </a:bodyPr>
          <a:lstStyle/>
          <a:p>
            <a:r>
              <a:rPr lang="en-US" sz="3200" b="1" dirty="0">
                <a:solidFill>
                  <a:srgbClr val="F78E20"/>
                </a:solidFill>
                <a:latin typeface="Arial" panose="020B0604020202020204" pitchFamily="34" charset="0"/>
                <a:cs typeface="Arial" panose="020B0604020202020204" pitchFamily="34" charset="0"/>
              </a:rPr>
              <a:t>Financial reporting challenges</a:t>
            </a:r>
          </a:p>
        </p:txBody>
      </p:sp>
      <p:sp>
        <p:nvSpPr>
          <p:cNvPr id="3" name="Content Placeholder 2"/>
          <p:cNvSpPr>
            <a:spLocks noGrp="1"/>
          </p:cNvSpPr>
          <p:nvPr>
            <p:ph idx="1"/>
          </p:nvPr>
        </p:nvSpPr>
        <p:spPr>
          <a:xfrm>
            <a:off x="530802" y="1846407"/>
            <a:ext cx="6555798" cy="4351338"/>
          </a:xfrm>
        </p:spPr>
        <p:txBody>
          <a:bodyPr>
            <a:normAutofit/>
          </a:bodyPr>
          <a:lstStyle/>
          <a:p>
            <a:pPr algn="just"/>
            <a:r>
              <a:rPr lang="en-US" sz="2000" dirty="0">
                <a:latin typeface="Arial" panose="020B0604020202020204" pitchFamily="34" charset="0"/>
                <a:cs typeface="Arial" panose="020B0604020202020204" pitchFamily="34" charset="0"/>
              </a:rPr>
              <a:t>Financial reporting comes with its challenges, like keeping up with</a:t>
            </a:r>
            <a:r>
              <a:rPr lang="en-US" sz="2000" dirty="0">
                <a:solidFill>
                  <a:schemeClr val="accent2"/>
                </a:solidFill>
                <a:latin typeface="Arial" panose="020B0604020202020204" pitchFamily="34" charset="0"/>
                <a:cs typeface="Arial" panose="020B0604020202020204" pitchFamily="34" charset="0"/>
              </a:rPr>
              <a:t> </a:t>
            </a:r>
            <a:r>
              <a:rPr lang="en-US" sz="2000" i="1" dirty="0">
                <a:solidFill>
                  <a:schemeClr val="accent2"/>
                </a:solidFill>
                <a:latin typeface="Arial" panose="020B0604020202020204" pitchFamily="34" charset="0"/>
                <a:cs typeface="Arial" panose="020B0604020202020204" pitchFamily="34" charset="0"/>
              </a:rPr>
              <a:t>evolving regulations</a:t>
            </a:r>
            <a:r>
              <a:rPr lang="en-US" sz="2000" dirty="0">
                <a:latin typeface="Arial" panose="020B0604020202020204" pitchFamily="34" charset="0"/>
                <a:cs typeface="Arial" panose="020B0604020202020204" pitchFamily="34" charset="0"/>
              </a:rPr>
              <a:t> and meeting complex demands. Many businesses struggle with financial reporting challenges because of things like not having enough resources, old technology, and not knowing enough about finances.</a:t>
            </a:r>
          </a:p>
          <a:p>
            <a:pPr algn="just"/>
            <a:r>
              <a:rPr lang="en-US" sz="2000" dirty="0">
                <a:latin typeface="Arial" panose="020B0604020202020204" pitchFamily="34" charset="0"/>
                <a:cs typeface="Arial" panose="020B0604020202020204" pitchFamily="34" charset="0"/>
              </a:rPr>
              <a:t>Financial reporting is always changing due to </a:t>
            </a:r>
            <a:r>
              <a:rPr lang="en-US" sz="2000" dirty="0">
                <a:solidFill>
                  <a:schemeClr val="accent2"/>
                </a:solidFill>
                <a:latin typeface="Arial" panose="020B0604020202020204" pitchFamily="34" charset="0"/>
                <a:cs typeface="Arial" panose="020B0604020202020204" pitchFamily="34" charset="0"/>
              </a:rPr>
              <a:t>new international standards. </a:t>
            </a:r>
            <a:r>
              <a:rPr lang="en-US" sz="2000" dirty="0">
                <a:latin typeface="Arial" panose="020B0604020202020204" pitchFamily="34" charset="0"/>
                <a:cs typeface="Arial" panose="020B0604020202020204" pitchFamily="34" charset="0"/>
              </a:rPr>
              <a:t>These standards demand global expertise in the field. The complexity is increased by various financial issues that must be carefully managed. With changes in the global economy and regulations, it’s critical for businesses and their accountants to adapt quickly.</a:t>
            </a:r>
          </a:p>
        </p:txBody>
      </p:sp>
      <p:pic>
        <p:nvPicPr>
          <p:cNvPr id="5" name="Google Shape;21;p64">
            <a:extLst>
              <a:ext uri="{FF2B5EF4-FFF2-40B4-BE49-F238E27FC236}">
                <a16:creationId xmlns:a16="http://schemas.microsoft.com/office/drawing/2014/main" id="{4FB52755-225E-B8CE-5553-997D9027853E}"/>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6" name="Google Shape;22;p64">
            <a:extLst>
              <a:ext uri="{FF2B5EF4-FFF2-40B4-BE49-F238E27FC236}">
                <a16:creationId xmlns:a16="http://schemas.microsoft.com/office/drawing/2014/main" id="{D9E9C6C7-2FBC-6FBB-37E5-D2847B3ECC00}"/>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pic>
        <p:nvPicPr>
          <p:cNvPr id="11" name="Picture 10" descr="A person using a computer">
            <a:extLst>
              <a:ext uri="{FF2B5EF4-FFF2-40B4-BE49-F238E27FC236}">
                <a16:creationId xmlns:a16="http://schemas.microsoft.com/office/drawing/2014/main" id="{032B0341-FE25-8338-C15F-0720E64E0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1089" y="1266825"/>
            <a:ext cx="3646746" cy="5007120"/>
          </a:xfrm>
          <a:prstGeom prst="rect">
            <a:avLst/>
          </a:prstGeom>
        </p:spPr>
      </p:pic>
      <p:grpSp>
        <p:nvGrpSpPr>
          <p:cNvPr id="12" name="Group 11">
            <a:extLst>
              <a:ext uri="{FF2B5EF4-FFF2-40B4-BE49-F238E27FC236}">
                <a16:creationId xmlns:a16="http://schemas.microsoft.com/office/drawing/2014/main" id="{DE7DA2B9-744B-B6FE-42AF-A00557EA848D}"/>
              </a:ext>
            </a:extLst>
          </p:cNvPr>
          <p:cNvGrpSpPr/>
          <p:nvPr/>
        </p:nvGrpSpPr>
        <p:grpSpPr>
          <a:xfrm>
            <a:off x="0" y="6686550"/>
            <a:ext cx="12192000" cy="200006"/>
            <a:chOff x="0" y="6686550"/>
            <a:chExt cx="12192000" cy="200006"/>
          </a:xfrm>
        </p:grpSpPr>
        <p:sp>
          <p:nvSpPr>
            <p:cNvPr id="13" name="Rectangle 12">
              <a:extLst>
                <a:ext uri="{FF2B5EF4-FFF2-40B4-BE49-F238E27FC236}">
                  <a16:creationId xmlns:a16="http://schemas.microsoft.com/office/drawing/2014/main" id="{3A40BBCC-A10A-5EB2-795F-D479325E6BF5}"/>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5C1DFF-4A72-7A9A-5F14-E72AFD78877F}"/>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437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77" y="771879"/>
            <a:ext cx="10515600" cy="1325563"/>
          </a:xfrm>
        </p:spPr>
        <p:txBody>
          <a:bodyPr>
            <a:normAutofit/>
          </a:bodyPr>
          <a:lstStyle/>
          <a:p>
            <a:r>
              <a:rPr lang="en-US" sz="3200" b="1" dirty="0">
                <a:solidFill>
                  <a:srgbClr val="F78E20"/>
                </a:solidFill>
                <a:latin typeface="Arial" panose="020B0604020202020204" pitchFamily="34" charset="0"/>
                <a:cs typeface="Arial" panose="020B0604020202020204" pitchFamily="34" charset="0"/>
              </a:rPr>
              <a:t>Financial reporting challenges</a:t>
            </a:r>
            <a:endParaRPr lang="en-US" sz="3200" dirty="0">
              <a:solidFill>
                <a:srgbClr val="F78E2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2777" y="1795318"/>
            <a:ext cx="5734050" cy="4351338"/>
          </a:xfrm>
        </p:spPr>
        <p:txBody>
          <a:bodyPr>
            <a:normAutofit/>
          </a:bodyPr>
          <a:lstStyle/>
          <a:p>
            <a:pPr algn="just"/>
            <a:r>
              <a:rPr lang="en-US" sz="2000" dirty="0">
                <a:solidFill>
                  <a:schemeClr val="accent2"/>
                </a:solidFill>
                <a:latin typeface="Arial" panose="020B0604020202020204" pitchFamily="34" charset="0"/>
                <a:cs typeface="Arial" panose="020B0604020202020204" pitchFamily="34" charset="0"/>
              </a:rPr>
              <a:t>Technological improvements</a:t>
            </a:r>
            <a:r>
              <a:rPr lang="en-US" sz="2000" dirty="0">
                <a:latin typeface="Arial" panose="020B0604020202020204" pitchFamily="34" charset="0"/>
                <a:cs typeface="Arial" panose="020B0604020202020204" pitchFamily="34" charset="0"/>
              </a:rPr>
              <a:t>, especially in ERP systems and AI, are presenting fresh solutions. The threat of cyberattacks highlights the need for strong cybersecurity within finance management. The future of accounting jobs is also evolving, with technology changing industry practices.</a:t>
            </a:r>
          </a:p>
          <a:p>
            <a:pPr algn="just"/>
            <a:r>
              <a:rPr lang="en-US" sz="2000" dirty="0">
                <a:latin typeface="Arial" panose="020B0604020202020204" pitchFamily="34" charset="0"/>
                <a:cs typeface="Arial" panose="020B0604020202020204" pitchFamily="34" charset="0"/>
              </a:rPr>
              <a:t>The drive towards </a:t>
            </a:r>
            <a:r>
              <a:rPr lang="en-US" sz="2000" dirty="0">
                <a:solidFill>
                  <a:schemeClr val="accent2"/>
                </a:solidFill>
                <a:latin typeface="Arial" panose="020B0604020202020204" pitchFamily="34" charset="0"/>
                <a:cs typeface="Arial" panose="020B0604020202020204" pitchFamily="34" charset="0"/>
              </a:rPr>
              <a:t>resiliency and innovation </a:t>
            </a:r>
            <a:r>
              <a:rPr lang="en-US" sz="2000" dirty="0">
                <a:latin typeface="Arial" panose="020B0604020202020204" pitchFamily="34" charset="0"/>
                <a:cs typeface="Arial" panose="020B0604020202020204" pitchFamily="34" charset="0"/>
              </a:rPr>
              <a:t>calls for constant improvement.</a:t>
            </a:r>
          </a:p>
          <a:p>
            <a:pPr algn="just"/>
            <a:r>
              <a:rPr lang="en-US" sz="2000" dirty="0">
                <a:solidFill>
                  <a:schemeClr val="accent2"/>
                </a:solidFill>
                <a:latin typeface="Arial" panose="020B0604020202020204" pitchFamily="34" charset="0"/>
                <a:cs typeface="Arial" panose="020B0604020202020204" pitchFamily="34" charset="0"/>
              </a:rPr>
              <a:t>Complex Financial Instruments and Data Accuracy Concerns</a:t>
            </a:r>
          </a:p>
          <a:p>
            <a:pPr algn="just"/>
            <a:r>
              <a:rPr lang="en-US" sz="2000" dirty="0">
                <a:latin typeface="Arial" panose="020B0604020202020204" pitchFamily="34" charset="0"/>
                <a:cs typeface="Arial" panose="020B0604020202020204" pitchFamily="34" charset="0"/>
              </a:rPr>
              <a:t>New financial products need precise reporting but also bring </a:t>
            </a:r>
            <a:r>
              <a:rPr lang="en-US" sz="2000" b="1" dirty="0">
                <a:solidFill>
                  <a:srgbClr val="F78E20"/>
                </a:solidFill>
                <a:latin typeface="Arial" panose="020B0604020202020204" pitchFamily="34" charset="0"/>
                <a:cs typeface="Arial" panose="020B0604020202020204" pitchFamily="34" charset="0"/>
              </a:rPr>
              <a:t>data accuracy</a:t>
            </a:r>
            <a:r>
              <a:rPr lang="en-US" sz="2000" dirty="0">
                <a:solidFill>
                  <a:srgbClr val="F78E2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risks.</a:t>
            </a:r>
          </a:p>
        </p:txBody>
      </p:sp>
      <p:pic>
        <p:nvPicPr>
          <p:cNvPr id="4" name="Google Shape;21;p64">
            <a:extLst>
              <a:ext uri="{FF2B5EF4-FFF2-40B4-BE49-F238E27FC236}">
                <a16:creationId xmlns:a16="http://schemas.microsoft.com/office/drawing/2014/main" id="{2E7910AC-C4CA-A832-E64A-FD7322A8DA61}"/>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5" name="Google Shape;22;p64">
            <a:extLst>
              <a:ext uri="{FF2B5EF4-FFF2-40B4-BE49-F238E27FC236}">
                <a16:creationId xmlns:a16="http://schemas.microsoft.com/office/drawing/2014/main" id="{4A4CC347-DD5A-3C2B-3E21-DA46A00E91D1}"/>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pic>
        <p:nvPicPr>
          <p:cNvPr id="7" name="Picture 6" descr="A colorful image of a diagram">
            <a:extLst>
              <a:ext uri="{FF2B5EF4-FFF2-40B4-BE49-F238E27FC236}">
                <a16:creationId xmlns:a16="http://schemas.microsoft.com/office/drawing/2014/main" id="{748BC861-0032-310F-A51B-D5B38B69B3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148" y="1645171"/>
            <a:ext cx="4791075" cy="4791075"/>
          </a:xfrm>
          <a:prstGeom prst="rect">
            <a:avLst/>
          </a:prstGeom>
        </p:spPr>
      </p:pic>
      <p:grpSp>
        <p:nvGrpSpPr>
          <p:cNvPr id="8" name="Group 7">
            <a:extLst>
              <a:ext uri="{FF2B5EF4-FFF2-40B4-BE49-F238E27FC236}">
                <a16:creationId xmlns:a16="http://schemas.microsoft.com/office/drawing/2014/main" id="{2532AD12-EC3E-333B-57BD-2DFD9333416A}"/>
              </a:ext>
            </a:extLst>
          </p:cNvPr>
          <p:cNvGrpSpPr/>
          <p:nvPr/>
        </p:nvGrpSpPr>
        <p:grpSpPr>
          <a:xfrm>
            <a:off x="0" y="6686550"/>
            <a:ext cx="12192000" cy="200006"/>
            <a:chOff x="0" y="6686550"/>
            <a:chExt cx="12192000" cy="200006"/>
          </a:xfrm>
        </p:grpSpPr>
        <p:sp>
          <p:nvSpPr>
            <p:cNvPr id="9" name="Rectangle 8">
              <a:extLst>
                <a:ext uri="{FF2B5EF4-FFF2-40B4-BE49-F238E27FC236}">
                  <a16:creationId xmlns:a16="http://schemas.microsoft.com/office/drawing/2014/main" id="{2E6DD2AE-632F-EA4C-0E4A-810DD45F180B}"/>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B6BE5C-2F8D-1F09-3383-885D11D5F0F8}"/>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033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645" y="1037628"/>
            <a:ext cx="10515600" cy="873292"/>
          </a:xfrm>
        </p:spPr>
        <p:txBody>
          <a:bodyPr>
            <a:normAutofit/>
          </a:bodyPr>
          <a:lstStyle/>
          <a:p>
            <a:r>
              <a:rPr lang="en-US" sz="3200" b="1" dirty="0">
                <a:solidFill>
                  <a:srgbClr val="F78E20"/>
                </a:solidFill>
                <a:latin typeface="Arial" panose="020B0604020202020204" pitchFamily="34" charset="0"/>
                <a:cs typeface="Arial" panose="020B0604020202020204" pitchFamily="34" charset="0"/>
              </a:rPr>
              <a:t>Financial reporting challenges</a:t>
            </a:r>
            <a:endParaRPr lang="en-US" sz="3200" dirty="0">
              <a:solidFill>
                <a:srgbClr val="F78E2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7646" y="2022475"/>
            <a:ext cx="6014604" cy="2813050"/>
          </a:xfrm>
        </p:spPr>
        <p:txBody>
          <a:bodyPr>
            <a:normAutofit fontScale="92500" lnSpcReduction="10000"/>
          </a:bodyPr>
          <a:lstStyle/>
          <a:p>
            <a:pPr algn="just"/>
            <a:r>
              <a:rPr lang="en-US" sz="2000" dirty="0">
                <a:latin typeface="Arial" panose="020B0604020202020204" pitchFamily="34" charset="0"/>
                <a:cs typeface="Arial" panose="020B0604020202020204" pitchFamily="34" charset="0"/>
              </a:rPr>
              <a:t>In Kenya, societies are also facing other challenges due to the changing new registration's where they are required to comply with.. These include:</a:t>
            </a:r>
          </a:p>
          <a:p>
            <a:pPr algn="just"/>
            <a:r>
              <a:rPr lang="en-US" sz="2000" dirty="0">
                <a:solidFill>
                  <a:schemeClr val="accent2"/>
                </a:solidFill>
                <a:latin typeface="Arial" panose="020B0604020202020204" pitchFamily="34" charset="0"/>
                <a:cs typeface="Arial" panose="020B0604020202020204" pitchFamily="34" charset="0"/>
              </a:rPr>
              <a:t>The Data processing regulations</a:t>
            </a:r>
          </a:p>
          <a:p>
            <a:pPr algn="just"/>
            <a:r>
              <a:rPr lang="en-US" sz="2000" dirty="0">
                <a:solidFill>
                  <a:schemeClr val="accent2"/>
                </a:solidFill>
                <a:latin typeface="Arial" panose="020B0604020202020204" pitchFamily="34" charset="0"/>
                <a:cs typeface="Arial" panose="020B0604020202020204" pitchFamily="34" charset="0"/>
              </a:rPr>
              <a:t>Unclaimed financial authority</a:t>
            </a:r>
          </a:p>
          <a:p>
            <a:pPr algn="just"/>
            <a:r>
              <a:rPr lang="en-US" sz="2000" dirty="0">
                <a:solidFill>
                  <a:schemeClr val="accent2"/>
                </a:solidFill>
                <a:latin typeface="Arial" panose="020B0604020202020204" pitchFamily="34" charset="0"/>
                <a:cs typeface="Arial" panose="020B0604020202020204" pitchFamily="34" charset="0"/>
              </a:rPr>
              <a:t>Ant money laundering Act(FRC) requirements</a:t>
            </a:r>
          </a:p>
          <a:p>
            <a:pPr algn="just"/>
            <a:r>
              <a:rPr lang="en-US" sz="2000" dirty="0">
                <a:solidFill>
                  <a:schemeClr val="accent2"/>
                </a:solidFill>
                <a:latin typeface="Arial" panose="020B0604020202020204" pitchFamily="34" charset="0"/>
                <a:cs typeface="Arial" panose="020B0604020202020204" pitchFamily="34" charset="0"/>
              </a:rPr>
              <a:t>Changes on the finance Act on annual basis</a:t>
            </a:r>
          </a:p>
          <a:p>
            <a:pPr algn="just"/>
            <a:r>
              <a:rPr lang="en-US" sz="2000" dirty="0">
                <a:latin typeface="Arial" panose="020B0604020202020204" pitchFamily="34" charset="0"/>
                <a:cs typeface="Arial" panose="020B0604020202020204" pitchFamily="34" charset="0"/>
              </a:rPr>
              <a:t>The table below indicates the challenges and their impact to the societies.</a:t>
            </a:r>
          </a:p>
        </p:txBody>
      </p:sp>
      <p:pic>
        <p:nvPicPr>
          <p:cNvPr id="4" name="Google Shape;21;p64">
            <a:extLst>
              <a:ext uri="{FF2B5EF4-FFF2-40B4-BE49-F238E27FC236}">
                <a16:creationId xmlns:a16="http://schemas.microsoft.com/office/drawing/2014/main" id="{AE16CDA3-C203-0E51-8A34-A63B8A7B8BD1}"/>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5" name="Google Shape;22;p64">
            <a:extLst>
              <a:ext uri="{FF2B5EF4-FFF2-40B4-BE49-F238E27FC236}">
                <a16:creationId xmlns:a16="http://schemas.microsoft.com/office/drawing/2014/main" id="{00C48578-7B99-1768-8A65-BFF82F3A2E85}"/>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pic>
        <p:nvPicPr>
          <p:cNvPr id="7" name="Picture 6" descr="A close-up of a person using a tablet">
            <a:extLst>
              <a:ext uri="{FF2B5EF4-FFF2-40B4-BE49-F238E27FC236}">
                <a16:creationId xmlns:a16="http://schemas.microsoft.com/office/drawing/2014/main" id="{2D4CCAA4-4755-5572-5A6B-ADD85EC1F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500" y="1835049"/>
            <a:ext cx="5162549" cy="3758699"/>
          </a:xfrm>
          <a:prstGeom prst="rect">
            <a:avLst/>
          </a:prstGeom>
        </p:spPr>
      </p:pic>
      <p:grpSp>
        <p:nvGrpSpPr>
          <p:cNvPr id="8" name="Group 7">
            <a:extLst>
              <a:ext uri="{FF2B5EF4-FFF2-40B4-BE49-F238E27FC236}">
                <a16:creationId xmlns:a16="http://schemas.microsoft.com/office/drawing/2014/main" id="{F1522907-A7B9-AA79-03FB-730DD50FD7D5}"/>
              </a:ext>
            </a:extLst>
          </p:cNvPr>
          <p:cNvGrpSpPr/>
          <p:nvPr/>
        </p:nvGrpSpPr>
        <p:grpSpPr>
          <a:xfrm>
            <a:off x="0" y="6686550"/>
            <a:ext cx="12192000" cy="200006"/>
            <a:chOff x="0" y="6686550"/>
            <a:chExt cx="12192000" cy="200006"/>
          </a:xfrm>
        </p:grpSpPr>
        <p:sp>
          <p:nvSpPr>
            <p:cNvPr id="9" name="Rectangle 8">
              <a:extLst>
                <a:ext uri="{FF2B5EF4-FFF2-40B4-BE49-F238E27FC236}">
                  <a16:creationId xmlns:a16="http://schemas.microsoft.com/office/drawing/2014/main" id="{B76F76D5-DA64-2792-543A-DD1EA5EE79A0}"/>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936254-9019-5C76-CE0C-A13A568BE2E1}"/>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376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710392"/>
              </p:ext>
            </p:extLst>
          </p:nvPr>
        </p:nvGraphicFramePr>
        <p:xfrm>
          <a:off x="1803400" y="957923"/>
          <a:ext cx="8127999" cy="5584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88472910"/>
                    </a:ext>
                  </a:extLst>
                </a:gridCol>
                <a:gridCol w="2709333">
                  <a:extLst>
                    <a:ext uri="{9D8B030D-6E8A-4147-A177-3AD203B41FA5}">
                      <a16:colId xmlns:a16="http://schemas.microsoft.com/office/drawing/2014/main" val="2986120960"/>
                    </a:ext>
                  </a:extLst>
                </a:gridCol>
                <a:gridCol w="2709333">
                  <a:extLst>
                    <a:ext uri="{9D8B030D-6E8A-4147-A177-3AD203B41FA5}">
                      <a16:colId xmlns:a16="http://schemas.microsoft.com/office/drawing/2014/main" val="1624307509"/>
                    </a:ext>
                  </a:extLst>
                </a:gridCol>
              </a:tblGrid>
              <a:tr h="348985">
                <a:tc>
                  <a:txBody>
                    <a:bodyPr/>
                    <a:lstStyle/>
                    <a:p>
                      <a:pPr marL="0" marR="0" algn="ctr">
                        <a:lnSpc>
                          <a:spcPct val="107000"/>
                        </a:lnSpc>
                        <a:spcBef>
                          <a:spcPts val="0"/>
                        </a:spcBef>
                        <a:spcAft>
                          <a:spcPts val="1800"/>
                        </a:spcAft>
                      </a:pPr>
                      <a:r>
                        <a:rPr lang="en-US" sz="1800" dirty="0">
                          <a:effectLst/>
                        </a:rPr>
                        <a:t>Challenge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002060"/>
                    </a:solidFill>
                  </a:tcPr>
                </a:tc>
                <a:tc>
                  <a:txBody>
                    <a:bodyPr/>
                    <a:lstStyle/>
                    <a:p>
                      <a:pPr marL="0" marR="0" algn="ctr">
                        <a:lnSpc>
                          <a:spcPct val="107000"/>
                        </a:lnSpc>
                        <a:spcBef>
                          <a:spcPts val="0"/>
                        </a:spcBef>
                        <a:spcAft>
                          <a:spcPts val="1800"/>
                        </a:spcAft>
                      </a:pPr>
                      <a:r>
                        <a:rPr lang="en-US" sz="1800" dirty="0">
                          <a:effectLst/>
                        </a:rPr>
                        <a:t>Impact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002060"/>
                    </a:solidFill>
                  </a:tcPr>
                </a:tc>
                <a:tc>
                  <a:txBody>
                    <a:bodyPr/>
                    <a:lstStyle/>
                    <a:p>
                      <a:r>
                        <a:rPr lang="en-US" dirty="0"/>
                        <a:t>Recommendations</a:t>
                      </a:r>
                    </a:p>
                  </a:txBody>
                  <a:tcPr>
                    <a:solidFill>
                      <a:srgbClr val="002060"/>
                    </a:solidFill>
                  </a:tcPr>
                </a:tc>
                <a:extLst>
                  <a:ext uri="{0D108BD9-81ED-4DB2-BD59-A6C34878D82A}">
                    <a16:rowId xmlns:a16="http://schemas.microsoft.com/office/drawing/2014/main" val="416335691"/>
                  </a:ext>
                </a:extLst>
              </a:tr>
              <a:tr h="1322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Adoption and implementation of the new Financial reporting Standards.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algn="l">
                        <a:lnSpc>
                          <a:spcPct val="107000"/>
                        </a:lnSpc>
                        <a:spcBef>
                          <a:spcPts val="0"/>
                        </a:spcBef>
                        <a:spcAft>
                          <a:spcPts val="1800"/>
                        </a:spcAft>
                      </a:pPr>
                      <a:r>
                        <a:rPr lang="en-US" sz="1800" dirty="0">
                          <a:effectLst/>
                        </a:rPr>
                        <a:t>Heightened business complexity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Enhanced training, adoption of advanced tools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1351336819"/>
                  </a:ext>
                </a:extLst>
              </a:tr>
              <a:tr h="826827">
                <a:tc>
                  <a:txBody>
                    <a:bodyPr/>
                    <a:lstStyle/>
                    <a:p>
                      <a:pPr marL="0" marR="0" algn="l">
                        <a:lnSpc>
                          <a:spcPct val="107000"/>
                        </a:lnSpc>
                        <a:spcBef>
                          <a:spcPts val="0"/>
                        </a:spcBef>
                        <a:spcAft>
                          <a:spcPts val="1800"/>
                        </a:spcAft>
                      </a:pPr>
                      <a:r>
                        <a:rPr lang="en-US" sz="1800" dirty="0">
                          <a:effectLst/>
                        </a:rPr>
                        <a:t>Sustainability Practices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Brand reputation, investor attraction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Training on the IFRS S1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198247392"/>
                  </a:ext>
                </a:extLst>
              </a:tr>
              <a:tr h="826827">
                <a:tc>
                  <a:txBody>
                    <a:bodyPr/>
                    <a:lstStyle/>
                    <a:p>
                      <a:pPr marL="0" marR="0" algn="l">
                        <a:lnSpc>
                          <a:spcPct val="107000"/>
                        </a:lnSpc>
                        <a:spcBef>
                          <a:spcPts val="0"/>
                        </a:spcBef>
                        <a:spcAft>
                          <a:spcPts val="1800"/>
                        </a:spcAft>
                      </a:pPr>
                      <a:r>
                        <a:rPr lang="en-US" sz="1800" dirty="0">
                          <a:effectLst/>
                        </a:rPr>
                        <a:t>Cybersecurity Awareness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Risk mitigation in data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algn="l">
                        <a:lnSpc>
                          <a:spcPct val="107000"/>
                        </a:lnSpc>
                        <a:spcBef>
                          <a:spcPts val="0"/>
                        </a:spcBef>
                        <a:spcAft>
                          <a:spcPts val="1800"/>
                        </a:spcAft>
                      </a:pPr>
                      <a:r>
                        <a:rPr lang="en-US" sz="1800" dirty="0">
                          <a:effectLst/>
                        </a:rPr>
                        <a:t>Ongoing education, robust security protocols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83287262"/>
                  </a:ext>
                </a:extLst>
              </a:tr>
              <a:tr h="578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Multinational Tax Affairs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Tax compliance complexity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algn="l">
                        <a:lnSpc>
                          <a:spcPct val="107000"/>
                        </a:lnSpc>
                        <a:spcBef>
                          <a:spcPts val="0"/>
                        </a:spcBef>
                        <a:spcAft>
                          <a:spcPts val="1800"/>
                        </a:spcAft>
                      </a:pPr>
                      <a:r>
                        <a:rPr lang="en-US" sz="1800" dirty="0">
                          <a:effectLst/>
                        </a:rPr>
                        <a:t>Transparent reporting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210607657"/>
                  </a:ext>
                </a:extLst>
              </a:tr>
              <a:tr h="578779">
                <a:tc>
                  <a:txBody>
                    <a:bodyPr/>
                    <a:lstStyle/>
                    <a:p>
                      <a:r>
                        <a:rPr lang="en-US" dirty="0"/>
                        <a:t>ERP integrations</a:t>
                      </a:r>
                    </a:p>
                  </a:txBody>
                  <a:tcPr/>
                </a:tc>
                <a:tc>
                  <a:txBody>
                    <a:bodyPr/>
                    <a:lstStyle/>
                    <a:p>
                      <a:r>
                        <a:rPr lang="en-US" dirty="0"/>
                        <a:t>Reduced manual</a:t>
                      </a:r>
                      <a:r>
                        <a:rPr lang="en-US" baseline="0" dirty="0"/>
                        <a:t> processes</a:t>
                      </a:r>
                      <a:endParaRPr lang="en-US" dirty="0"/>
                    </a:p>
                  </a:txBody>
                  <a:tcPr/>
                </a:tc>
                <a:tc>
                  <a:txBody>
                    <a:bodyPr/>
                    <a:lstStyle/>
                    <a:p>
                      <a:r>
                        <a:rPr lang="en-US" dirty="0"/>
                        <a:t>Full integration and automation of the process</a:t>
                      </a:r>
                    </a:p>
                  </a:txBody>
                  <a:tcPr/>
                </a:tc>
                <a:extLst>
                  <a:ext uri="{0D108BD9-81ED-4DB2-BD59-A6C34878D82A}">
                    <a16:rowId xmlns:a16="http://schemas.microsoft.com/office/drawing/2014/main" val="2109950976"/>
                  </a:ext>
                </a:extLst>
              </a:tr>
              <a:tr h="578779">
                <a:tc>
                  <a:txBody>
                    <a:bodyPr/>
                    <a:lstStyle/>
                    <a:p>
                      <a:r>
                        <a:rPr lang="en-US" dirty="0"/>
                        <a:t>Development of the new policies </a:t>
                      </a:r>
                    </a:p>
                  </a:txBody>
                  <a:tcPr/>
                </a:tc>
                <a:tc>
                  <a:txBody>
                    <a:bodyPr/>
                    <a:lstStyle/>
                    <a:p>
                      <a:r>
                        <a:rPr lang="en-US" dirty="0"/>
                        <a:t>Changes in reporting as</a:t>
                      </a:r>
                      <a:r>
                        <a:rPr lang="en-US" baseline="0" dirty="0"/>
                        <a:t> per the polices</a:t>
                      </a:r>
                      <a:endParaRPr lang="en-US" dirty="0"/>
                    </a:p>
                  </a:txBody>
                  <a:tcPr/>
                </a:tc>
                <a:tc>
                  <a:txBody>
                    <a:bodyPr/>
                    <a:lstStyle/>
                    <a:p>
                      <a:r>
                        <a:rPr lang="en-US" dirty="0"/>
                        <a:t>Compliance with new laws and regulations.</a:t>
                      </a:r>
                    </a:p>
                  </a:txBody>
                  <a:tcPr/>
                </a:tc>
                <a:extLst>
                  <a:ext uri="{0D108BD9-81ED-4DB2-BD59-A6C34878D82A}">
                    <a16:rowId xmlns:a16="http://schemas.microsoft.com/office/drawing/2014/main" val="1373032307"/>
                  </a:ext>
                </a:extLst>
              </a:tr>
            </a:tbl>
          </a:graphicData>
        </a:graphic>
      </p:graphicFrame>
      <p:pic>
        <p:nvPicPr>
          <p:cNvPr id="3" name="Google Shape;21;p64">
            <a:extLst>
              <a:ext uri="{FF2B5EF4-FFF2-40B4-BE49-F238E27FC236}">
                <a16:creationId xmlns:a16="http://schemas.microsoft.com/office/drawing/2014/main" id="{F7B09FE4-D89D-41BB-6F77-C5A4CC20298B}"/>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4" name="Google Shape;22;p64">
            <a:extLst>
              <a:ext uri="{FF2B5EF4-FFF2-40B4-BE49-F238E27FC236}">
                <a16:creationId xmlns:a16="http://schemas.microsoft.com/office/drawing/2014/main" id="{073B1422-1356-AA9B-9C53-8822FB329B32}"/>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grpSp>
        <p:nvGrpSpPr>
          <p:cNvPr id="5" name="Group 4">
            <a:extLst>
              <a:ext uri="{FF2B5EF4-FFF2-40B4-BE49-F238E27FC236}">
                <a16:creationId xmlns:a16="http://schemas.microsoft.com/office/drawing/2014/main" id="{757DFA94-FBE1-A888-A6D2-33F349C9F0DF}"/>
              </a:ext>
            </a:extLst>
          </p:cNvPr>
          <p:cNvGrpSpPr/>
          <p:nvPr/>
        </p:nvGrpSpPr>
        <p:grpSpPr>
          <a:xfrm>
            <a:off x="0" y="6686550"/>
            <a:ext cx="12192000" cy="200006"/>
            <a:chOff x="0" y="6686550"/>
            <a:chExt cx="12192000" cy="200006"/>
          </a:xfrm>
        </p:grpSpPr>
        <p:sp>
          <p:nvSpPr>
            <p:cNvPr id="6" name="Rectangle 5">
              <a:extLst>
                <a:ext uri="{FF2B5EF4-FFF2-40B4-BE49-F238E27FC236}">
                  <a16:creationId xmlns:a16="http://schemas.microsoft.com/office/drawing/2014/main" id="{85281525-B4FB-469F-5EDC-BF294A8289EC}"/>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1D6E91-B398-D130-FA4F-DF50EDEB024F}"/>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46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79" y="942479"/>
            <a:ext cx="10515600" cy="721551"/>
          </a:xfrm>
        </p:spPr>
        <p:txBody>
          <a:bodyPr>
            <a:normAutofit fontScale="90000"/>
          </a:bodyPr>
          <a:lstStyle/>
          <a:p>
            <a:br>
              <a:rPr lang="en-US" dirty="0">
                <a:latin typeface="Arial" panose="020B0604020202020204" pitchFamily="34" charset="0"/>
                <a:cs typeface="Arial" panose="020B0604020202020204" pitchFamily="34" charset="0"/>
              </a:rPr>
            </a:br>
            <a:r>
              <a:rPr lang="en-US" sz="3600" b="1" dirty="0">
                <a:solidFill>
                  <a:srgbClr val="F78E20"/>
                </a:solidFill>
                <a:latin typeface="Arial" panose="020B0604020202020204" pitchFamily="34" charset="0"/>
                <a:cs typeface="Arial" panose="020B0604020202020204" pitchFamily="34" charset="0"/>
              </a:rPr>
              <a:t>Strategies for Enhancing Financial Reporting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0908" y="1509549"/>
            <a:ext cx="7335348" cy="5108245"/>
          </a:xfrm>
        </p:spPr>
        <p:txBody>
          <a:bodyPr>
            <a:normAutofit fontScale="92500" lnSpcReduction="20000"/>
          </a:bodyPr>
          <a:lstStyle/>
          <a:p>
            <a:pPr algn="just"/>
            <a:r>
              <a:rPr lang="en-US" sz="2000" dirty="0">
                <a:latin typeface="Arial" panose="020B0604020202020204" pitchFamily="34" charset="0"/>
                <a:cs typeface="Arial" panose="020B0604020202020204" pitchFamily="34" charset="0"/>
              </a:rPr>
              <a:t>Adopting Advanced Reporting Tools and ERP Integrations</a:t>
            </a:r>
          </a:p>
          <a:p>
            <a:pPr algn="just"/>
            <a:r>
              <a:rPr lang="en-US" sz="2000" dirty="0">
                <a:latin typeface="Arial" panose="020B0604020202020204" pitchFamily="34" charset="0"/>
                <a:cs typeface="Arial" panose="020B0604020202020204" pitchFamily="34" charset="0"/>
              </a:rPr>
              <a:t>Using advanced tools for financial reporting process improvement is vital. These tools allow easy integration with ERP systems. This lets finance professionals get real-time data easily, making financial reports more accurate and improving efficiency.</a:t>
            </a:r>
          </a:p>
          <a:p>
            <a:pPr algn="just"/>
            <a:r>
              <a:rPr lang="en-US" sz="2000" dirty="0">
                <a:latin typeface="Arial" panose="020B0604020202020204" pitchFamily="34" charset="0"/>
                <a:cs typeface="Arial" panose="020B0604020202020204" pitchFamily="34" charset="0"/>
              </a:rPr>
              <a:t>By embracing these advanced tools, companies can face reporting challenges better.</a:t>
            </a:r>
          </a:p>
          <a:p>
            <a:pPr algn="just"/>
            <a:r>
              <a:rPr lang="en-US" sz="2000" dirty="0">
                <a:latin typeface="Arial" panose="020B0604020202020204" pitchFamily="34" charset="0"/>
                <a:cs typeface="Arial" panose="020B0604020202020204" pitchFamily="34" charset="0"/>
              </a:rPr>
              <a:t> They help in reducing risks and encourage positive changes. This aligns with the growing and changing requirements for financial reporting.</a:t>
            </a:r>
          </a:p>
          <a:p>
            <a:pPr algn="just"/>
            <a:r>
              <a:rPr lang="en-US" sz="2000" dirty="0">
                <a:latin typeface="Arial" panose="020B0604020202020204" pitchFamily="34" charset="0"/>
                <a:cs typeface="Arial" panose="020B0604020202020204" pitchFamily="34" charset="0"/>
              </a:rPr>
              <a:t>To manage financial reporting well, societies must have strong internal controls, cybersecurity, and follow rules closely. These practices make sure that financial reports are trustworthy. This builds confidence among investors and stakeholders.</a:t>
            </a:r>
          </a:p>
          <a:p>
            <a:pPr lvl="0" algn="just"/>
            <a:r>
              <a:rPr lang="en-US" sz="2000" dirty="0">
                <a:latin typeface="Arial" panose="020B0604020202020204" pitchFamily="34" charset="0"/>
                <a:cs typeface="Arial" panose="020B0604020202020204" pitchFamily="34" charset="0"/>
              </a:rPr>
              <a:t>Transparent financial disclosures as a bulwark against misinformation.</a:t>
            </a:r>
          </a:p>
          <a:p>
            <a:pPr lvl="0" algn="just"/>
            <a:r>
              <a:rPr lang="en-US" sz="2000" dirty="0">
                <a:latin typeface="Arial" panose="020B0604020202020204" pitchFamily="34" charset="0"/>
                <a:cs typeface="Arial" panose="020B0604020202020204" pitchFamily="34" charset="0"/>
              </a:rPr>
              <a:t>Internal audits to oversee and ensure reporting integrity.</a:t>
            </a:r>
          </a:p>
          <a:p>
            <a:pPr algn="just"/>
            <a:r>
              <a:rPr lang="en-US" sz="2000" dirty="0">
                <a:latin typeface="Arial" panose="020B0604020202020204" pitchFamily="34" charset="0"/>
                <a:cs typeface="Arial" panose="020B0604020202020204" pitchFamily="34" charset="0"/>
              </a:rPr>
              <a:t>Regular compliance reviews in tune with the ever-evolving legislative and regulatory landscape.</a:t>
            </a:r>
          </a:p>
          <a:p>
            <a:pPr algn="just"/>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Google Shape;21;p64">
            <a:extLst>
              <a:ext uri="{FF2B5EF4-FFF2-40B4-BE49-F238E27FC236}">
                <a16:creationId xmlns:a16="http://schemas.microsoft.com/office/drawing/2014/main" id="{422A1FE7-6EF8-B04D-3C16-B46B1190382C}"/>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5" name="Google Shape;22;p64">
            <a:extLst>
              <a:ext uri="{FF2B5EF4-FFF2-40B4-BE49-F238E27FC236}">
                <a16:creationId xmlns:a16="http://schemas.microsoft.com/office/drawing/2014/main" id="{E80E42F9-53FF-B4BA-A17B-62D6390D809F}"/>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pic>
        <p:nvPicPr>
          <p:cNvPr id="7" name="Picture 6">
            <a:extLst>
              <a:ext uri="{FF2B5EF4-FFF2-40B4-BE49-F238E27FC236}">
                <a16:creationId xmlns:a16="http://schemas.microsoft.com/office/drawing/2014/main" id="{FC6455E7-E76C-2BA0-9A9D-1C300F891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300" y="1798143"/>
            <a:ext cx="3726376" cy="4819651"/>
          </a:xfrm>
          <a:prstGeom prst="rect">
            <a:avLst/>
          </a:prstGeom>
        </p:spPr>
      </p:pic>
      <p:grpSp>
        <p:nvGrpSpPr>
          <p:cNvPr id="8" name="Group 7">
            <a:extLst>
              <a:ext uri="{FF2B5EF4-FFF2-40B4-BE49-F238E27FC236}">
                <a16:creationId xmlns:a16="http://schemas.microsoft.com/office/drawing/2014/main" id="{A1141C3F-FB51-CF79-CE91-061EAAD931E4}"/>
              </a:ext>
            </a:extLst>
          </p:cNvPr>
          <p:cNvGrpSpPr/>
          <p:nvPr/>
        </p:nvGrpSpPr>
        <p:grpSpPr>
          <a:xfrm>
            <a:off x="0" y="6686550"/>
            <a:ext cx="12192000" cy="200006"/>
            <a:chOff x="0" y="6686550"/>
            <a:chExt cx="12192000" cy="200006"/>
          </a:xfrm>
        </p:grpSpPr>
        <p:sp>
          <p:nvSpPr>
            <p:cNvPr id="9" name="Rectangle 8">
              <a:extLst>
                <a:ext uri="{FF2B5EF4-FFF2-40B4-BE49-F238E27FC236}">
                  <a16:creationId xmlns:a16="http://schemas.microsoft.com/office/drawing/2014/main" id="{4EF059B4-6E18-A0A4-F233-4CDE0B8F54DD}"/>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0FEB27-B155-15EA-AA62-BCD26DD55733}"/>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959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77" y="700423"/>
            <a:ext cx="10515600" cy="1325563"/>
          </a:xfrm>
        </p:spPr>
        <p:txBody>
          <a:bodyPr>
            <a:normAutofit/>
          </a:bodyPr>
          <a:lstStyle/>
          <a:p>
            <a:r>
              <a:rPr lang="en-US" sz="3200" b="1" dirty="0">
                <a:solidFill>
                  <a:srgbClr val="F78E20"/>
                </a:solidFill>
                <a:latin typeface="Arial" panose="020B0604020202020204" pitchFamily="34" charset="0"/>
                <a:cs typeface="Arial" panose="020B0604020202020204" pitchFamily="34" charset="0"/>
              </a:rPr>
              <a:t>Strategies for Enhancing Financial Reporting</a:t>
            </a:r>
          </a:p>
        </p:txBody>
      </p:sp>
      <p:sp>
        <p:nvSpPr>
          <p:cNvPr id="3" name="Content Placeholder 2"/>
          <p:cNvSpPr>
            <a:spLocks noGrp="1"/>
          </p:cNvSpPr>
          <p:nvPr>
            <p:ph idx="1"/>
          </p:nvPr>
        </p:nvSpPr>
        <p:spPr>
          <a:xfrm>
            <a:off x="513252" y="1654511"/>
            <a:ext cx="5887548" cy="4351338"/>
          </a:xfrm>
        </p:spPr>
        <p:txBody>
          <a:bodyPr>
            <a:normAutofit/>
          </a:bodyPr>
          <a:lstStyle/>
          <a:p>
            <a:pPr algn="just"/>
            <a:r>
              <a:rPr lang="en-US" sz="2000" i="1" dirty="0">
                <a:latin typeface="Arial" panose="020B0604020202020204" pitchFamily="34" charset="0"/>
                <a:cs typeface="Arial" panose="020B0604020202020204" pitchFamily="34" charset="0"/>
              </a:rPr>
              <a:t>Automation and AI in financial reporting</a:t>
            </a:r>
            <a:r>
              <a:rPr lang="en-US" sz="2000" dirty="0">
                <a:latin typeface="Arial" panose="020B0604020202020204" pitchFamily="34" charset="0"/>
                <a:cs typeface="Arial" panose="020B0604020202020204" pitchFamily="34" charset="0"/>
              </a:rPr>
              <a:t> bring big improvements. They free accountants from repetitive tasks. This lets them focus on more important analyses.</a:t>
            </a:r>
          </a:p>
          <a:p>
            <a:pPr algn="just"/>
            <a:r>
              <a:rPr lang="en-US" sz="2000" dirty="0">
                <a:latin typeface="Arial" panose="020B0604020202020204" pitchFamily="34" charset="0"/>
                <a:cs typeface="Arial" panose="020B0604020202020204" pitchFamily="34" charset="0"/>
              </a:rPr>
              <a:t> As rules and laws change, these technologies are crucial for making efficient, predictive reports.</a:t>
            </a:r>
          </a:p>
          <a:p>
            <a:pPr algn="just"/>
            <a:r>
              <a:rPr lang="en-US" sz="2000" dirty="0">
                <a:latin typeface="Arial" panose="020B0604020202020204" pitchFamily="34" charset="0"/>
                <a:cs typeface="Arial" panose="020B0604020202020204" pitchFamily="34" charset="0"/>
              </a:rPr>
              <a:t>AI and machine learning combine detailed data with high-level analysis. They are changing the future of financial reporting. Companies can now predict economic trends better and make smarter strategies.</a:t>
            </a:r>
          </a:p>
          <a:p>
            <a:pPr algn="just"/>
            <a:r>
              <a:rPr lang="en-US" sz="2000" dirty="0">
                <a:latin typeface="Arial" panose="020B0604020202020204" pitchFamily="34" charset="0"/>
                <a:cs typeface="Arial" panose="020B0604020202020204" pitchFamily="34" charset="0"/>
              </a:rPr>
              <a:t>Development of the new policies required as the new Act of parliament.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Google Shape;21;p64">
            <a:extLst>
              <a:ext uri="{FF2B5EF4-FFF2-40B4-BE49-F238E27FC236}">
                <a16:creationId xmlns:a16="http://schemas.microsoft.com/office/drawing/2014/main" id="{D1BD3FA4-E969-5B1D-24CE-C6BCFE496ADF}"/>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5" name="Google Shape;22;p64">
            <a:extLst>
              <a:ext uri="{FF2B5EF4-FFF2-40B4-BE49-F238E27FC236}">
                <a16:creationId xmlns:a16="http://schemas.microsoft.com/office/drawing/2014/main" id="{83FD12B1-B055-C181-CF06-D1DF523CC456}"/>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pic>
        <p:nvPicPr>
          <p:cNvPr id="7" name="Picture 6" descr="A hand holding a tablet">
            <a:extLst>
              <a:ext uri="{FF2B5EF4-FFF2-40B4-BE49-F238E27FC236}">
                <a16:creationId xmlns:a16="http://schemas.microsoft.com/office/drawing/2014/main" id="{0E06165E-5E8A-4D06-E3D4-308D48F8F4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7475" y="1857375"/>
            <a:ext cx="5283563" cy="3726542"/>
          </a:xfrm>
          <a:prstGeom prst="rect">
            <a:avLst/>
          </a:prstGeom>
        </p:spPr>
      </p:pic>
      <p:grpSp>
        <p:nvGrpSpPr>
          <p:cNvPr id="8" name="Group 7">
            <a:extLst>
              <a:ext uri="{FF2B5EF4-FFF2-40B4-BE49-F238E27FC236}">
                <a16:creationId xmlns:a16="http://schemas.microsoft.com/office/drawing/2014/main" id="{243609BD-04A1-E8F3-8466-27257A55A7C1}"/>
              </a:ext>
            </a:extLst>
          </p:cNvPr>
          <p:cNvGrpSpPr/>
          <p:nvPr/>
        </p:nvGrpSpPr>
        <p:grpSpPr>
          <a:xfrm>
            <a:off x="0" y="6686550"/>
            <a:ext cx="12192000" cy="200006"/>
            <a:chOff x="0" y="6686550"/>
            <a:chExt cx="12192000" cy="200006"/>
          </a:xfrm>
        </p:grpSpPr>
        <p:sp>
          <p:nvSpPr>
            <p:cNvPr id="9" name="Rectangle 8">
              <a:extLst>
                <a:ext uri="{FF2B5EF4-FFF2-40B4-BE49-F238E27FC236}">
                  <a16:creationId xmlns:a16="http://schemas.microsoft.com/office/drawing/2014/main" id="{12E3E4FF-358E-216B-4143-EACF50A76EB0}"/>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681241-DE51-0D1C-5569-787738141AD9}"/>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87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887578"/>
            <a:ext cx="10515600" cy="1325563"/>
          </a:xfrm>
        </p:spPr>
        <p:txBody>
          <a:bodyPr>
            <a:normAutofit/>
          </a:bodyPr>
          <a:lstStyle/>
          <a:p>
            <a:r>
              <a:rPr lang="en-US" sz="3200" b="1" dirty="0">
                <a:solidFill>
                  <a:srgbClr val="F78E20"/>
                </a:solidFill>
                <a:latin typeface="Arial" panose="020B0604020202020204" pitchFamily="34" charset="0"/>
                <a:cs typeface="Arial" panose="020B0604020202020204" pitchFamily="34" charset="0"/>
              </a:rPr>
              <a:t>Tools to navigate financial reporting challenges for </a:t>
            </a:r>
            <a:r>
              <a:rPr lang="en-US" sz="3200" b="1" dirty="0" err="1">
                <a:solidFill>
                  <a:srgbClr val="F78E20"/>
                </a:solidFill>
                <a:latin typeface="Arial" panose="020B0604020202020204" pitchFamily="34" charset="0"/>
                <a:cs typeface="Arial" panose="020B0604020202020204" pitchFamily="34" charset="0"/>
              </a:rPr>
              <a:t>Saccos</a:t>
            </a:r>
            <a:r>
              <a:rPr lang="en-US" sz="3200" b="1" dirty="0">
                <a:solidFill>
                  <a:srgbClr val="F78E2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85775" y="2013378"/>
            <a:ext cx="6381953" cy="4351338"/>
          </a:xfrm>
        </p:spPr>
        <p:txBody>
          <a:bodyPr>
            <a:normAutofit fontScale="92500" lnSpcReduction="20000"/>
          </a:bodyPr>
          <a:lstStyle/>
          <a:p>
            <a:pPr marL="514350" indent="-514350">
              <a:buAutoNum type="arabicPeriod"/>
            </a:pPr>
            <a:r>
              <a:rPr lang="en-US" sz="2400" b="1" dirty="0">
                <a:solidFill>
                  <a:srgbClr val="002060"/>
                </a:solidFill>
                <a:latin typeface="Arial" panose="020B0604020202020204" pitchFamily="34" charset="0"/>
                <a:cs typeface="Arial" panose="020B0604020202020204" pitchFamily="34" charset="0"/>
              </a:rPr>
              <a:t>Digitization of Sacco Products &amp; Services</a:t>
            </a:r>
          </a:p>
          <a:p>
            <a:pPr algn="just"/>
            <a:r>
              <a:rPr lang="en-US" sz="2000" dirty="0">
                <a:latin typeface="Arial" panose="020B0604020202020204" pitchFamily="34" charset="0"/>
                <a:cs typeface="Arial" panose="020B0604020202020204" pitchFamily="34" charset="0"/>
              </a:rPr>
              <a:t>The mobile product has been designed to replicate the traditional SACCO system. Keeping the traditional concept as is, digital technology touch is given to a SACCO functioning, which can be accessed from low or No internet zones &amp; also from a low-end mobile handset to help the rural population. </a:t>
            </a:r>
          </a:p>
          <a:p>
            <a:pPr algn="just"/>
            <a:r>
              <a:rPr lang="en-US" sz="2000" dirty="0">
                <a:latin typeface="Arial" panose="020B0604020202020204" pitchFamily="34" charset="0"/>
                <a:cs typeface="Arial" panose="020B0604020202020204" pitchFamily="34" charset="0"/>
              </a:rPr>
              <a:t>From the use of digital core banking systems to customer support, Omni channel payment gateways and tech-enabled information management systems, SACCOs are transforming decades-old business models, enabling greater efficiencies and results for their members. </a:t>
            </a:r>
          </a:p>
          <a:p>
            <a:pPr algn="just"/>
            <a:r>
              <a:rPr lang="en-US" sz="2000" dirty="0">
                <a:latin typeface="Arial" panose="020B0604020202020204" pitchFamily="34" charset="0"/>
                <a:cs typeface="Arial" panose="020B0604020202020204" pitchFamily="34" charset="0"/>
              </a:rPr>
              <a:t>However, with this change comes risks in data privacy and security — which many SACCOs have failed to properly remedy so far, and with potentially disastrous consequences.</a:t>
            </a:r>
          </a:p>
          <a:p>
            <a:pPr marL="0" indent="0" algn="just">
              <a:buNone/>
            </a:pPr>
            <a:endParaRPr lang="en-US" dirty="0">
              <a:latin typeface="Arial" panose="020B0604020202020204" pitchFamily="34" charset="0"/>
              <a:cs typeface="Arial" panose="020B0604020202020204" pitchFamily="34" charset="0"/>
            </a:endParaRPr>
          </a:p>
        </p:txBody>
      </p:sp>
      <p:pic>
        <p:nvPicPr>
          <p:cNvPr id="4" name="Google Shape;21;p64">
            <a:extLst>
              <a:ext uri="{FF2B5EF4-FFF2-40B4-BE49-F238E27FC236}">
                <a16:creationId xmlns:a16="http://schemas.microsoft.com/office/drawing/2014/main" id="{D7233FAB-A207-41E2-23C5-9D1DF4339AFD}"/>
              </a:ext>
            </a:extLst>
          </p:cNvPr>
          <p:cNvPicPr preferRelativeResize="0"/>
          <p:nvPr/>
        </p:nvPicPr>
        <p:blipFill rotWithShape="1">
          <a:blip r:embed="rId2">
            <a:alphaModFix/>
          </a:blip>
          <a:srcRect/>
          <a:stretch/>
        </p:blipFill>
        <p:spPr>
          <a:xfrm>
            <a:off x="9594462" y="240206"/>
            <a:ext cx="2150961" cy="873292"/>
          </a:xfrm>
          <a:prstGeom prst="rect">
            <a:avLst/>
          </a:prstGeom>
          <a:noFill/>
          <a:ln>
            <a:noFill/>
          </a:ln>
        </p:spPr>
      </p:pic>
      <p:pic>
        <p:nvPicPr>
          <p:cNvPr id="5" name="Google Shape;22;p64">
            <a:extLst>
              <a:ext uri="{FF2B5EF4-FFF2-40B4-BE49-F238E27FC236}">
                <a16:creationId xmlns:a16="http://schemas.microsoft.com/office/drawing/2014/main" id="{DBCFE018-C16F-FBE3-A151-5A87D1EE79B7}"/>
              </a:ext>
            </a:extLst>
          </p:cNvPr>
          <p:cNvPicPr preferRelativeResize="0"/>
          <p:nvPr/>
        </p:nvPicPr>
        <p:blipFill rotWithShape="1">
          <a:blip r:embed="rId3">
            <a:alphaModFix/>
          </a:blip>
          <a:srcRect/>
          <a:stretch/>
        </p:blipFill>
        <p:spPr>
          <a:xfrm>
            <a:off x="446577" y="316077"/>
            <a:ext cx="2163376" cy="721551"/>
          </a:xfrm>
          <a:prstGeom prst="rect">
            <a:avLst/>
          </a:prstGeom>
          <a:noFill/>
          <a:ln>
            <a:noFill/>
          </a:ln>
        </p:spPr>
      </p:pic>
      <p:pic>
        <p:nvPicPr>
          <p:cNvPr id="7" name="Picture 6" descr="A group of gears on a white surface">
            <a:extLst>
              <a:ext uri="{FF2B5EF4-FFF2-40B4-BE49-F238E27FC236}">
                <a16:creationId xmlns:a16="http://schemas.microsoft.com/office/drawing/2014/main" id="{ACD03B2D-5A60-87FE-5F7D-207EC66B4D62}"/>
              </a:ext>
            </a:extLst>
          </p:cNvPr>
          <p:cNvPicPr>
            <a:picLocks noChangeAspect="1"/>
          </p:cNvPicPr>
          <p:nvPr/>
        </p:nvPicPr>
        <p:blipFill>
          <a:blip r:embed="rId4">
            <a:extLst>
              <a:ext uri="{28A0092B-C50C-407E-A947-70E740481C1C}">
                <a14:useLocalDpi xmlns:a14="http://schemas.microsoft.com/office/drawing/2010/main" val="0"/>
              </a:ext>
            </a:extLst>
          </a:blip>
          <a:srcRect l="20456"/>
          <a:stretch>
            <a:fillRect/>
          </a:stretch>
        </p:blipFill>
        <p:spPr>
          <a:xfrm>
            <a:off x="7162963" y="2013378"/>
            <a:ext cx="4425841" cy="3733307"/>
          </a:xfrm>
          <a:prstGeom prst="rect">
            <a:avLst/>
          </a:prstGeom>
        </p:spPr>
      </p:pic>
      <p:grpSp>
        <p:nvGrpSpPr>
          <p:cNvPr id="8" name="Group 7">
            <a:extLst>
              <a:ext uri="{FF2B5EF4-FFF2-40B4-BE49-F238E27FC236}">
                <a16:creationId xmlns:a16="http://schemas.microsoft.com/office/drawing/2014/main" id="{010142F6-6A81-71D0-B8C8-08E505071A7B}"/>
              </a:ext>
            </a:extLst>
          </p:cNvPr>
          <p:cNvGrpSpPr/>
          <p:nvPr/>
        </p:nvGrpSpPr>
        <p:grpSpPr>
          <a:xfrm>
            <a:off x="0" y="6686550"/>
            <a:ext cx="12192000" cy="200006"/>
            <a:chOff x="0" y="6686550"/>
            <a:chExt cx="12192000" cy="200006"/>
          </a:xfrm>
        </p:grpSpPr>
        <p:sp>
          <p:nvSpPr>
            <p:cNvPr id="9" name="Rectangle 8">
              <a:extLst>
                <a:ext uri="{FF2B5EF4-FFF2-40B4-BE49-F238E27FC236}">
                  <a16:creationId xmlns:a16="http://schemas.microsoft.com/office/drawing/2014/main" id="{F0594BA8-D99D-468D-86E3-FEB843908486}"/>
                </a:ext>
              </a:extLst>
            </p:cNvPr>
            <p:cNvSpPr/>
            <p:nvPr/>
          </p:nvSpPr>
          <p:spPr>
            <a:xfrm>
              <a:off x="3705225" y="6686550"/>
              <a:ext cx="8486775" cy="2000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0A0FD0-992E-BB8F-3FF7-242850949B97}"/>
                </a:ext>
              </a:extLst>
            </p:cNvPr>
            <p:cNvSpPr/>
            <p:nvPr/>
          </p:nvSpPr>
          <p:spPr>
            <a:xfrm>
              <a:off x="0" y="6686550"/>
              <a:ext cx="8486775" cy="200006"/>
            </a:xfrm>
            <a:prstGeom prst="rect">
              <a:avLst/>
            </a:prstGeom>
            <a:solidFill>
              <a:srgbClr val="F78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5538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550</TotalTime>
  <Words>1621</Words>
  <Application>Microsoft Office PowerPoint</Application>
  <PresentationFormat>Widescreen</PresentationFormat>
  <Paragraphs>131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Calibri Light</vt:lpstr>
      <vt:lpstr>Office Theme</vt:lpstr>
      <vt:lpstr>PowerPoint Presentation</vt:lpstr>
      <vt:lpstr>INTRODUCTIONS</vt:lpstr>
      <vt:lpstr>Financial reporting challenges</vt:lpstr>
      <vt:lpstr>Financial reporting challenges</vt:lpstr>
      <vt:lpstr>Financial reporting challenges</vt:lpstr>
      <vt:lpstr>PowerPoint Presentation</vt:lpstr>
      <vt:lpstr> Strategies for Enhancing Financial Reporting </vt:lpstr>
      <vt:lpstr>Strategies for Enhancing Financial Reporting</vt:lpstr>
      <vt:lpstr>Tools to navigate financial reporting challenges for Saccos </vt:lpstr>
      <vt:lpstr>Tools to navigate financial reporting challenges for saccos</vt:lpstr>
      <vt:lpstr>Tools to navigate financial reporting challenges for saccos</vt:lpstr>
      <vt:lpstr>Tools to navigate financial reporting challenges for saccos</vt:lpstr>
      <vt:lpstr>Tools to navigate financial reporting challenges for sacco’s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Client Relations</cp:lastModifiedBy>
  <cp:revision>28</cp:revision>
  <dcterms:created xsi:type="dcterms:W3CDTF">2024-08-25T14:56:35Z</dcterms:created>
  <dcterms:modified xsi:type="dcterms:W3CDTF">2025-08-04T10:19:25Z</dcterms:modified>
</cp:coreProperties>
</file>